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F73B76C-D5A7-4189-BDF1-C314D2F7C1CA}">
  <a:tblStyle styleId="{6F73B76C-D5A7-4189-BDF1-C314D2F7C1C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idney.org/atoz/atozTopic_Dialysi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idney.org/atoz/atozTopic_Dialysi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idney.org/atoz/atozTopic_Dialysi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idney.org/atoz/atozTopic_Dialysi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idney.org/atoz/atozTopic_Dialysi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afe3e5ca6_1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afe3e5ca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B444F"/>
                </a:solidFill>
              </a:rPr>
              <a:t>Treatment for AKI usually requires you to stay in a hospital. Most people with acute kidney injury are already in the hospital for another reason.  How long you will stay in the hospital depends on the cause of your AKI and how quickly your kidneys recover. In more serious cases, </a:t>
            </a:r>
            <a:r>
              <a:rPr lang="en" sz="1200" u="sng">
                <a:solidFill>
                  <a:srgbClr val="9E2420"/>
                </a:solidFill>
                <a:hlinkClick r:id="rId2"/>
              </a:rPr>
              <a:t>dialysis</a:t>
            </a:r>
            <a:r>
              <a:rPr lang="en" sz="1200">
                <a:solidFill>
                  <a:srgbClr val="3B444F"/>
                </a:solidFill>
              </a:rPr>
              <a:t> may be needed to help replace kidney function until your kidneys recover.</a:t>
            </a:r>
            <a:endParaRPr sz="1200">
              <a:solidFill>
                <a:srgbClr val="3B444F"/>
              </a:solidFill>
            </a:endParaRPr>
          </a:p>
          <a:p>
            <a:pPr indent="0" lvl="0" marL="0" rtl="0" algn="l">
              <a:spcBef>
                <a:spcPts val="0"/>
              </a:spcBef>
              <a:spcAft>
                <a:spcPts val="0"/>
              </a:spcAft>
              <a:buNone/>
            </a:pPr>
            <a:r>
              <a:rPr lang="en" sz="1000">
                <a:highlight>
                  <a:srgbClr val="FFFFFF"/>
                </a:highlight>
              </a:rPr>
              <a:t>AKI was associated with an increase in hospitalization costs of $7933 (95% confidence interval [CI], $7608-$8258) and an increase in LOS of 3.2 (95% CI, 3.2-3.3) days compared to patients without AKI. When adjusted for patient and hospital characteristics, the associated increase in costs was $1795 (95% CI, $1692-$1899) and in LOS, it was 1.1 (95% CI, 1.1-1.1) days. Corresponding results among patients hospitalized with AKI requiring dialysis were $42,077 (95% CI, $39,820-$44,335) and 11.5 (95% CI, 11.2-11.8) days and $11,016 (95% CI, $10,468-$11,564) and 3.9 (95% CI, 3.8-4.1) days. AKI was associated with higher hospitalization costs than myocardial infarction and gastrointestinal bleeding, and costs were comparable to those for stroke, pancreatitis, and pneumonia..</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Acute kidney injury (AKI) is an increasingly common condition associated with poor health outcomes. Combined with its rising incidence, AKI has emerged as a major public health concern with high human and financial costs. In England, the estimated inpatient costs related to AKI consume 1% of the National Health Service budget. In the United States, AKI is associated with an increase in hospitalization costs that range from $5.4 billion to $24.0 billion. The most expensive patients are those with AKI of sufficient severity to require dialysis, where cost increases relative to patients without AKI range from $11,016 to $42,077 per hospitalization.</a:t>
            </a:r>
            <a:endParaRPr sz="1000">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B444F"/>
                </a:solidFill>
              </a:rPr>
              <a:t>Acute kidney injury (AKI) is a sudden episode of kidney failure or kidney damage that happens within a few hours or a few days. AKI causes a build-up of waste products in your blood and makes it hard for your kidneys to keep the right balance of fluid in your body. AKI can also affect other organs such as the brain, heart, and lungs. Acute kidney injury is common in patients who are in the hospital, in intensive care units, and especially in older adults.</a:t>
            </a:r>
            <a:endParaRPr sz="1200">
              <a:solidFill>
                <a:srgbClr val="3B444F"/>
              </a:solidFill>
            </a:endParaRPr>
          </a:p>
          <a:p>
            <a:pPr indent="0" lvl="0" marL="0" rtl="0" algn="l">
              <a:spcBef>
                <a:spcPts val="0"/>
              </a:spcBef>
              <a:spcAft>
                <a:spcPts val="0"/>
              </a:spcAft>
              <a:buNone/>
            </a:pPr>
            <a:r>
              <a:rPr lang="en" sz="1200">
                <a:solidFill>
                  <a:srgbClr val="3B444F"/>
                </a:solidFill>
              </a:rPr>
              <a:t>https://www.ncbi.nlm.nih.gov/pubmed/28182800</a:t>
            </a:r>
            <a:endParaRPr sz="1200">
              <a:solidFill>
                <a:srgbClr val="3B444F"/>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B444F"/>
                </a:solidFill>
              </a:rPr>
              <a:t>Treatment for AKI usually requires you to stay in a hospital. Most people with acute kidney injury are already in the hospital for another reason.  How long you will stay in the hospital depends on the cause of your AKI and how quickly your kidneys recover. In more serious cases, </a:t>
            </a:r>
            <a:r>
              <a:rPr lang="en" sz="1200" u="sng">
                <a:solidFill>
                  <a:srgbClr val="9E2420"/>
                </a:solidFill>
                <a:hlinkClick r:id="rId2"/>
              </a:rPr>
              <a:t>dialysis</a:t>
            </a:r>
            <a:r>
              <a:rPr lang="en" sz="1200">
                <a:solidFill>
                  <a:srgbClr val="3B444F"/>
                </a:solidFill>
              </a:rPr>
              <a:t> may be needed to help replace kidney function until your kidneys recover.</a:t>
            </a:r>
            <a:endParaRPr sz="1200">
              <a:solidFill>
                <a:srgbClr val="3B444F"/>
              </a:solidFill>
            </a:endParaRPr>
          </a:p>
          <a:p>
            <a:pPr indent="0" lvl="0" marL="0" rtl="0" algn="l">
              <a:spcBef>
                <a:spcPts val="0"/>
              </a:spcBef>
              <a:spcAft>
                <a:spcPts val="0"/>
              </a:spcAft>
              <a:buNone/>
            </a:pPr>
            <a:r>
              <a:rPr lang="en" sz="1000">
                <a:highlight>
                  <a:srgbClr val="FFFFFF"/>
                </a:highlight>
              </a:rPr>
              <a:t>AKI was associated with an increase in hospitalization costs of $7933 (95% confidence interval [CI], $7608-$8258) and an increase in LOS of 3.2 (95% CI, 3.2-3.3) days compared to patients without AKI. When adjusted for patient and hospital characteristics, the associated increase in costs was $1795 (95% CI, $1692-$1899) and in LOS, it was 1.1 (95% CI, 1.1-1.1) days. Corresponding results among patients hospitalized with AKI requiring dialysis were $42,077 (95% CI, $39,820-$44,335) and 11.5 (95% CI, 11.2-11.8) days and $11,016 (95% CI, $10,468-$11,564) and 3.9 (95% CI, 3.8-4.1) days. AKI was associated with higher hospitalization costs than myocardial infarction and gastrointestinal bleeding, and costs were comparable to those for stroke, pancreatitis, and pneumonia..</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Acute kidney injury (AKI) is an increasingly common condition associated with poor health outcomes. Combined with its rising incidence, AKI has emerged as a major public health concern with high human and financial costs. In England, the estimated inpatient costs related to AKI consume 1% of the National Health Service budget. In the United States, AKI is associated with an increase in hospitalization costs that range from $5.4 billion to $24.0 billion. The most expensive patients are those with AKI of sufficient severity to require dialysis, where cost increases relative to patients without AKI range from $11,016 to $42,077 per hospitalization.</a:t>
            </a:r>
            <a:endParaRPr sz="1000">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c8422bd9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c8422b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B444F"/>
                </a:solidFill>
              </a:rPr>
              <a:t>Treatment for AKI usually requires you to stay in a hospital. Most people with acute kidney injury are already in the hospital for another reason.  How long you will stay in the hospital depends on the cause of your AKI and how quickly your kidneys recover. In more serious cases, </a:t>
            </a:r>
            <a:r>
              <a:rPr lang="en" sz="1200" u="sng">
                <a:solidFill>
                  <a:srgbClr val="9E2420"/>
                </a:solidFill>
                <a:hlinkClick r:id="rId2"/>
              </a:rPr>
              <a:t>dialysis</a:t>
            </a:r>
            <a:r>
              <a:rPr lang="en" sz="1200">
                <a:solidFill>
                  <a:srgbClr val="3B444F"/>
                </a:solidFill>
              </a:rPr>
              <a:t> may be needed to help replace kidney function until your kidneys recover.</a:t>
            </a:r>
            <a:endParaRPr sz="1200">
              <a:solidFill>
                <a:srgbClr val="3B444F"/>
              </a:solidFill>
            </a:endParaRPr>
          </a:p>
          <a:p>
            <a:pPr indent="0" lvl="0" marL="0" rtl="0" algn="l">
              <a:spcBef>
                <a:spcPts val="0"/>
              </a:spcBef>
              <a:spcAft>
                <a:spcPts val="0"/>
              </a:spcAft>
              <a:buNone/>
            </a:pPr>
            <a:r>
              <a:rPr lang="en" sz="1000">
                <a:highlight>
                  <a:srgbClr val="FFFFFF"/>
                </a:highlight>
              </a:rPr>
              <a:t>AKI was associated with an increase in hospitalization costs of $7933 (95% confidence interval [CI], $7608-$8258) and an increase in LOS of 3.2 (95% CI, 3.2-3.3) days compared to patients without AKI. When adjusted for patient and hospital characteristics, the associated increase in costs was $1795 (95% CI, $1692-$1899) and in LOS, it was 1.1 (95% CI, 1.1-1.1) days. Corresponding results among patients hospitalized with AKI requiring dialysis were $42,077 (95% CI, $39,820-$44,335) and 11.5 (95% CI, 11.2-11.8) days and $11,016 (95% CI, $10,468-$11,564) and 3.9 (95% CI, 3.8-4.1) days. AKI was associated with higher hospitalization costs than myocardial infarction and gastrointestinal bleeding, and costs were comparable to those for stroke, pancreatitis, and pneumonia..</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Acute kidney injury (AKI) is an increasingly common condition associated with poor health outcomes. Combined with its rising incidence, AKI has emerged as a major public health concern with high human and financial costs. In England, the estimated inpatient costs related to AKI consume 1% of the National Health Service budget. In the United States, AKI is associated with an increase in hospitalization costs that range from $5.4 billion to $24.0 billion. The most expensive patients are those with AKI of sufficient severity to require dialysis, where cost increases relative to patients without AKI range from $11,016 to $42,077 per hospitalization.</a:t>
            </a:r>
            <a:endParaRPr sz="1000">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afa21cab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afa21ca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B444F"/>
                </a:solidFill>
              </a:rPr>
              <a:t>Treatment for AKI usually requires you to stay in a hospital. Most people with acute kidney injury are already in the hospital for another reason.  How long you will stay in the hospital depends on the cause of your AKI and how quickly your kidneys recover. In more serious cases, </a:t>
            </a:r>
            <a:r>
              <a:rPr lang="en" sz="1200" u="sng">
                <a:solidFill>
                  <a:srgbClr val="9E2420"/>
                </a:solidFill>
                <a:hlinkClick r:id="rId2"/>
              </a:rPr>
              <a:t>dialysis</a:t>
            </a:r>
            <a:r>
              <a:rPr lang="en" sz="1200">
                <a:solidFill>
                  <a:srgbClr val="3B444F"/>
                </a:solidFill>
              </a:rPr>
              <a:t> may be needed to help replace kidney function until your kidneys recover.</a:t>
            </a:r>
            <a:endParaRPr sz="1200">
              <a:solidFill>
                <a:srgbClr val="3B444F"/>
              </a:solidFill>
            </a:endParaRPr>
          </a:p>
          <a:p>
            <a:pPr indent="0" lvl="0" marL="0" rtl="0" algn="l">
              <a:spcBef>
                <a:spcPts val="0"/>
              </a:spcBef>
              <a:spcAft>
                <a:spcPts val="0"/>
              </a:spcAft>
              <a:buNone/>
            </a:pPr>
            <a:r>
              <a:rPr lang="en" sz="1000">
                <a:highlight>
                  <a:srgbClr val="FFFFFF"/>
                </a:highlight>
              </a:rPr>
              <a:t>AKI was associated with an increase in hospitalization costs of $7933 (95% confidence interval [CI], $7608-$8258) and an increase in LOS of 3.2 (95% CI, 3.2-3.3) days compared to patients without AKI. When adjusted for patient and hospital characteristics, the associated increase in costs was $1795 (95% CI, $1692-$1899) and in LOS, it was 1.1 (95% CI, 1.1-1.1) days. Corresponding results among patients hospitalized with AKI requiring dialysis were $42,077 (95% CI, $39,820-$44,335) and 11.5 (95% CI, 11.2-11.8) days and $11,016 (95% CI, $10,468-$11,564) and 3.9 (95% CI, 3.8-4.1) days. AKI was associated with higher hospitalization costs than myocardial infarction and gastrointestinal bleeding, and costs were comparable to those for stroke, pancreatitis, and pneumonia..</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Acute kidney injury (AKI) is an increasingly common condition associated with poor health outcomes. Combined with its rising incidence, AKI has emerged as a major public health concern with high human and financial costs. In England, the estimated inpatient costs related to AKI consume 1% of the National Health Service budget. In the United States, AKI is associated with an increase in hospitalization costs that range from $5.4 billion to $24.0 billion. The most expensive patients are those with AKI of sufficient severity to require dialysis, where cost increases relative to patients without AKI range from $11,016 to $42,077 per hospitalization.</a:t>
            </a:r>
            <a:endParaRPr sz="1000">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afa21cabd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afa21cab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B444F"/>
                </a:solidFill>
              </a:rPr>
              <a:t>Treatment for AKI usually requires you to stay in a hospital. Most people with acute kidney injury are already in the hospital for another reason.  How long you will stay in the hospital depends on the cause of your AKI and how quickly your kidneys recover. In more serious cases, </a:t>
            </a:r>
            <a:r>
              <a:rPr lang="en" sz="1200" u="sng">
                <a:solidFill>
                  <a:srgbClr val="9E2420"/>
                </a:solidFill>
                <a:hlinkClick r:id="rId2"/>
              </a:rPr>
              <a:t>dialysis</a:t>
            </a:r>
            <a:r>
              <a:rPr lang="en" sz="1200">
                <a:solidFill>
                  <a:srgbClr val="3B444F"/>
                </a:solidFill>
              </a:rPr>
              <a:t> may be needed to help replace kidney function until your kidneys recover.</a:t>
            </a:r>
            <a:endParaRPr sz="1200">
              <a:solidFill>
                <a:srgbClr val="3B444F"/>
              </a:solidFill>
            </a:endParaRPr>
          </a:p>
          <a:p>
            <a:pPr indent="0" lvl="0" marL="0" rtl="0" algn="l">
              <a:spcBef>
                <a:spcPts val="0"/>
              </a:spcBef>
              <a:spcAft>
                <a:spcPts val="0"/>
              </a:spcAft>
              <a:buNone/>
            </a:pPr>
            <a:r>
              <a:rPr lang="en" sz="1000">
                <a:highlight>
                  <a:srgbClr val="FFFFFF"/>
                </a:highlight>
              </a:rPr>
              <a:t>AKI was associated with an increase in hospitalization costs of $7933 (95% confidence interval [CI], $7608-$8258) and an increase in LOS of 3.2 (95% CI, 3.2-3.3) days compared to patients without AKI. When adjusted for patient and hospital characteristics, the associated increase in costs was $1795 (95% CI, $1692-$1899) and in LOS, it was 1.1 (95% CI, 1.1-1.1) days. Corresponding results among patients hospitalized with AKI requiring dialysis were $42,077 (95% CI, $39,820-$44,335) and 11.5 (95% CI, 11.2-11.8) days and $11,016 (95% CI, $10,468-$11,564) and 3.9 (95% CI, 3.8-4.1) days. AKI was associated with higher hospitalization costs than myocardial infarction and gastrointestinal bleeding, and costs were comparable to those for stroke, pancreatitis, and pneumonia..</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Acute kidney injury (AKI) is an increasingly common condition associated with poor health outcomes. Combined with its rising incidence, AKI has emerged as a major public health concern with high human and financial costs. In England, the estimated inpatient costs related to AKI consume 1% of the National Health Service budget. In the United States, AKI is associated with an increase in hospitalization costs that range from $5.4 billion to $24.0 billion. The most expensive patients are those with AKI of sufficient severity to require dialysis, where cost increases relative to patients without AKI range from $11,016 to $42,077 per hospitalization.</a:t>
            </a:r>
            <a:endParaRPr sz="1000">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rgbClr val="674EA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jpg"/><Relationship Id="rId5" Type="http://schemas.openxmlformats.org/officeDocument/2006/relationships/image" Target="../media/image18.jpg"/><Relationship Id="rId6" Type="http://schemas.openxmlformats.org/officeDocument/2006/relationships/image" Target="../media/image15.png"/><Relationship Id="rId7"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www.ncbi.nlm.nih.gov/pmc/articles/PMC5743773/" TargetMode="External"/><Relationship Id="rId5" Type="http://schemas.openxmlformats.org/officeDocument/2006/relationships/hyperlink" Target="https://www.ncbi.nlm.nih.gov/pmc/articles/PMC533281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www.ncbi.nlm.nih.gov/pmc/articles/PMC5743773/" TargetMode="External"/><Relationship Id="rId5" Type="http://schemas.openxmlformats.org/officeDocument/2006/relationships/hyperlink" Target="https://www.ncbi.nlm.nih.gov/pmc/articles/PMC533281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albertsl.pythonanywhere.com/" TargetMode="External"/><Relationship Id="rId5" Type="http://schemas.openxmlformats.org/officeDocument/2006/relationships/image" Target="../media/image12.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mt="49000"/>
          </a:blip>
          <a:srcRect b="4333" l="0" r="0" t="0"/>
          <a:stretch/>
        </p:blipFill>
        <p:spPr>
          <a:xfrm>
            <a:off x="-48125" y="0"/>
            <a:ext cx="9253725" cy="5143500"/>
          </a:xfrm>
          <a:prstGeom prst="rect">
            <a:avLst/>
          </a:prstGeom>
          <a:noFill/>
          <a:ln>
            <a:noFill/>
          </a:ln>
        </p:spPr>
      </p:pic>
      <p:sp>
        <p:nvSpPr>
          <p:cNvPr id="68" name="Google Shape;68;p13"/>
          <p:cNvSpPr txBox="1"/>
          <p:nvPr>
            <p:ph idx="4294967295"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Dialysis pred</a:t>
            </a:r>
            <a:endParaRPr sz="6000"/>
          </a:p>
        </p:txBody>
      </p:sp>
      <p:sp>
        <p:nvSpPr>
          <p:cNvPr id="69" name="Google Shape;69;p13"/>
          <p:cNvSpPr txBox="1"/>
          <p:nvPr>
            <p:ph idx="4294967295"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Machine learning for dialysis prediction in critical (ICU) patients</a:t>
            </a:r>
            <a:endParaRPr>
              <a:solidFill>
                <a:srgbClr val="FFFFFF"/>
              </a:solidFill>
            </a:endParaRPr>
          </a:p>
        </p:txBody>
      </p:sp>
      <p:pic>
        <p:nvPicPr>
          <p:cNvPr id="70" name="Google Shape;70;p13"/>
          <p:cNvPicPr preferRelativeResize="0"/>
          <p:nvPr/>
        </p:nvPicPr>
        <p:blipFill>
          <a:blip r:embed="rId4">
            <a:alphaModFix/>
          </a:blip>
          <a:stretch>
            <a:fillRect/>
          </a:stretch>
        </p:blipFill>
        <p:spPr>
          <a:xfrm rot="-1284615">
            <a:off x="6271216" y="670055"/>
            <a:ext cx="2572290" cy="25388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22"/>
          <p:cNvPicPr preferRelativeResize="0"/>
          <p:nvPr/>
        </p:nvPicPr>
        <p:blipFill rotWithShape="1">
          <a:blip r:embed="rId3">
            <a:alphaModFix amt="49000"/>
          </a:blip>
          <a:srcRect b="4333" l="0" r="0" t="0"/>
          <a:stretch/>
        </p:blipFill>
        <p:spPr>
          <a:xfrm>
            <a:off x="-48125" y="0"/>
            <a:ext cx="9253725" cy="5143500"/>
          </a:xfrm>
          <a:prstGeom prst="rect">
            <a:avLst/>
          </a:prstGeom>
          <a:noFill/>
          <a:ln>
            <a:noFill/>
          </a:ln>
        </p:spPr>
      </p:pic>
      <p:sp>
        <p:nvSpPr>
          <p:cNvPr id="205" name="Google Shape;205;p22"/>
          <p:cNvSpPr txBox="1"/>
          <p:nvPr>
            <p:ph idx="4294967295" type="title"/>
          </p:nvPr>
        </p:nvSpPr>
        <p:spPr>
          <a:xfrm>
            <a:off x="4337500" y="795250"/>
            <a:ext cx="3753900" cy="680700"/>
          </a:xfrm>
          <a:prstGeom prst="rect">
            <a:avLst/>
          </a:prstGeom>
          <a:solidFill>
            <a:srgbClr val="B4A7D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FEFEF"/>
                </a:solidFill>
              </a:rPr>
              <a:t>Handle such vast amount of data</a:t>
            </a:r>
            <a:endParaRPr sz="1800">
              <a:solidFill>
                <a:srgbClr val="EFEFEF"/>
              </a:solidFill>
            </a:endParaRPr>
          </a:p>
        </p:txBody>
      </p:sp>
      <p:cxnSp>
        <p:nvCxnSpPr>
          <p:cNvPr id="206" name="Google Shape;206;p22"/>
          <p:cNvCxnSpPr>
            <a:stCxn id="205" idx="2"/>
            <a:endCxn id="207" idx="0"/>
          </p:cNvCxnSpPr>
          <p:nvPr/>
        </p:nvCxnSpPr>
        <p:spPr>
          <a:xfrm>
            <a:off x="6214450" y="1475950"/>
            <a:ext cx="0" cy="6147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2"/>
          <p:cNvCxnSpPr/>
          <p:nvPr/>
        </p:nvCxnSpPr>
        <p:spPr>
          <a:xfrm>
            <a:off x="6214450" y="2747976"/>
            <a:ext cx="0" cy="614400"/>
          </a:xfrm>
          <a:prstGeom prst="straightConnector1">
            <a:avLst/>
          </a:prstGeom>
          <a:noFill/>
          <a:ln cap="flat" cmpd="sng" w="9525">
            <a:solidFill>
              <a:schemeClr val="dk2"/>
            </a:solidFill>
            <a:prstDash val="solid"/>
            <a:round/>
            <a:headEnd len="med" w="med" type="none"/>
            <a:tailEnd len="med" w="med" type="none"/>
          </a:ln>
        </p:spPr>
      </p:cxnSp>
      <p:sp>
        <p:nvSpPr>
          <p:cNvPr id="209" name="Google Shape;209;p22"/>
          <p:cNvSpPr txBox="1"/>
          <p:nvPr>
            <p:ph idx="4294967295" type="title"/>
          </p:nvPr>
        </p:nvSpPr>
        <p:spPr>
          <a:xfrm>
            <a:off x="4337500" y="2114350"/>
            <a:ext cx="3753900" cy="614700"/>
          </a:xfrm>
          <a:prstGeom prst="rect">
            <a:avLst/>
          </a:prstGeom>
          <a:solidFill>
            <a:srgbClr val="B4A7D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FEFEF"/>
                </a:solidFill>
              </a:rPr>
              <a:t>Unbalanced dataset</a:t>
            </a:r>
            <a:endParaRPr sz="1800">
              <a:solidFill>
                <a:srgbClr val="EFEFEF"/>
              </a:solidFill>
            </a:endParaRPr>
          </a:p>
        </p:txBody>
      </p:sp>
      <p:sp>
        <p:nvSpPr>
          <p:cNvPr id="210" name="Google Shape;210;p22"/>
          <p:cNvSpPr txBox="1"/>
          <p:nvPr>
            <p:ph idx="4294967295" type="title"/>
          </p:nvPr>
        </p:nvSpPr>
        <p:spPr>
          <a:xfrm>
            <a:off x="4337500" y="3333550"/>
            <a:ext cx="3753900" cy="614700"/>
          </a:xfrm>
          <a:prstGeom prst="rect">
            <a:avLst/>
          </a:prstGeom>
          <a:solidFill>
            <a:srgbClr val="B4A7D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FEFEF"/>
                </a:solidFill>
              </a:rPr>
              <a:t>Medical knowledge</a:t>
            </a:r>
            <a:endParaRPr sz="1800">
              <a:solidFill>
                <a:srgbClr val="EFEFEF"/>
              </a:solidFill>
            </a:endParaRPr>
          </a:p>
        </p:txBody>
      </p:sp>
      <p:sp>
        <p:nvSpPr>
          <p:cNvPr id="211" name="Google Shape;211;p22"/>
          <p:cNvSpPr txBox="1"/>
          <p:nvPr>
            <p:ph idx="4294967295" type="body"/>
          </p:nvPr>
        </p:nvSpPr>
        <p:spPr>
          <a:xfrm>
            <a:off x="6832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600">
                <a:solidFill>
                  <a:srgbClr val="FFFFFF"/>
                </a:solidFill>
              </a:rPr>
              <a:t>Challenges we are still working on...</a:t>
            </a:r>
            <a:endParaRPr i="1">
              <a:solidFill>
                <a:srgbClr val="FFFFFF"/>
              </a:solidFill>
            </a:endParaRPr>
          </a:p>
        </p:txBody>
      </p:sp>
      <p:sp>
        <p:nvSpPr>
          <p:cNvPr id="212" name="Google Shape;212;p22"/>
          <p:cNvSpPr txBox="1"/>
          <p:nvPr>
            <p:ph idx="4294967295" type="title"/>
          </p:nvPr>
        </p:nvSpPr>
        <p:spPr>
          <a:xfrm>
            <a:off x="6832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Limitations</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3"/>
          <p:cNvSpPr/>
          <p:nvPr/>
        </p:nvSpPr>
        <p:spPr>
          <a:xfrm>
            <a:off x="-32375" y="-40675"/>
            <a:ext cx="9253800" cy="9906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3"/>
          <p:cNvPicPr preferRelativeResize="0"/>
          <p:nvPr/>
        </p:nvPicPr>
        <p:blipFill rotWithShape="1">
          <a:blip r:embed="rId3">
            <a:alphaModFix amt="49000"/>
          </a:blip>
          <a:srcRect b="61643" l="0" r="0" t="19097"/>
          <a:stretch/>
        </p:blipFill>
        <p:spPr>
          <a:xfrm>
            <a:off x="-32325" y="-45125"/>
            <a:ext cx="9253725" cy="990600"/>
          </a:xfrm>
          <a:prstGeom prst="rect">
            <a:avLst/>
          </a:prstGeom>
          <a:noFill/>
          <a:ln>
            <a:noFill/>
          </a:ln>
        </p:spPr>
      </p:pic>
      <p:sp>
        <p:nvSpPr>
          <p:cNvPr id="219" name="Google Shape;219;p23"/>
          <p:cNvSpPr txBox="1"/>
          <p:nvPr>
            <p:ph type="title"/>
          </p:nvPr>
        </p:nvSpPr>
        <p:spPr>
          <a:xfrm>
            <a:off x="250650" y="2449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Future perspectives</a:t>
            </a:r>
            <a:endParaRPr i="1" sz="3000"/>
          </a:p>
          <a:p>
            <a:pPr indent="0" lvl="0" marL="0" rtl="0" algn="l">
              <a:spcBef>
                <a:spcPts val="400"/>
              </a:spcBef>
              <a:spcAft>
                <a:spcPts val="400"/>
              </a:spcAft>
              <a:buNone/>
            </a:pPr>
            <a:r>
              <a:t/>
            </a:r>
            <a:endParaRPr i="1" sz="1600"/>
          </a:p>
        </p:txBody>
      </p:sp>
      <p:pic>
        <p:nvPicPr>
          <p:cNvPr id="220" name="Google Shape;220;p23"/>
          <p:cNvPicPr preferRelativeResize="0"/>
          <p:nvPr/>
        </p:nvPicPr>
        <p:blipFill>
          <a:blip r:embed="rId4">
            <a:alphaModFix/>
          </a:blip>
          <a:stretch>
            <a:fillRect/>
          </a:stretch>
        </p:blipFill>
        <p:spPr>
          <a:xfrm>
            <a:off x="1293300" y="1028700"/>
            <a:ext cx="1188720" cy="1188720"/>
          </a:xfrm>
          <a:prstGeom prst="rect">
            <a:avLst/>
          </a:prstGeom>
          <a:noFill/>
          <a:ln>
            <a:noFill/>
          </a:ln>
        </p:spPr>
      </p:pic>
      <p:sp>
        <p:nvSpPr>
          <p:cNvPr id="221" name="Google Shape;221;p23"/>
          <p:cNvSpPr txBox="1"/>
          <p:nvPr>
            <p:ph type="title"/>
          </p:nvPr>
        </p:nvSpPr>
        <p:spPr>
          <a:xfrm>
            <a:off x="3217125" y="1288600"/>
            <a:ext cx="3753900" cy="680700"/>
          </a:xfrm>
          <a:prstGeom prst="rect">
            <a:avLst/>
          </a:prstGeom>
          <a:solidFill>
            <a:srgbClr val="B4A7D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rPr>
              <a:t>Publish a paper</a:t>
            </a:r>
            <a:endParaRPr sz="1800">
              <a:solidFill>
                <a:srgbClr val="EFEFEF"/>
              </a:solidFill>
            </a:endParaRPr>
          </a:p>
        </p:txBody>
      </p:sp>
      <p:pic>
        <p:nvPicPr>
          <p:cNvPr id="222" name="Google Shape;222;p23"/>
          <p:cNvPicPr preferRelativeResize="0"/>
          <p:nvPr/>
        </p:nvPicPr>
        <p:blipFill>
          <a:blip r:embed="rId5">
            <a:alphaModFix/>
          </a:blip>
          <a:stretch>
            <a:fillRect/>
          </a:stretch>
        </p:blipFill>
        <p:spPr>
          <a:xfrm>
            <a:off x="1222200" y="2384175"/>
            <a:ext cx="1188721" cy="1188721"/>
          </a:xfrm>
          <a:prstGeom prst="rect">
            <a:avLst/>
          </a:prstGeom>
          <a:noFill/>
          <a:ln>
            <a:noFill/>
          </a:ln>
        </p:spPr>
      </p:pic>
      <p:sp>
        <p:nvSpPr>
          <p:cNvPr id="223" name="Google Shape;223;p23"/>
          <p:cNvSpPr txBox="1"/>
          <p:nvPr>
            <p:ph type="title"/>
          </p:nvPr>
        </p:nvSpPr>
        <p:spPr>
          <a:xfrm>
            <a:off x="3217125" y="2660200"/>
            <a:ext cx="3753900" cy="680700"/>
          </a:xfrm>
          <a:prstGeom prst="rect">
            <a:avLst/>
          </a:prstGeom>
          <a:solidFill>
            <a:srgbClr val="B4A7D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rPr>
              <a:t>Apply to Google’s AI for social good impact grant</a:t>
            </a:r>
            <a:endParaRPr sz="1800">
              <a:solidFill>
                <a:srgbClr val="EFEFEF"/>
              </a:solidFill>
            </a:endParaRPr>
          </a:p>
        </p:txBody>
      </p:sp>
      <p:pic>
        <p:nvPicPr>
          <p:cNvPr id="224" name="Google Shape;224;p23"/>
          <p:cNvPicPr preferRelativeResize="0"/>
          <p:nvPr/>
        </p:nvPicPr>
        <p:blipFill rotWithShape="1">
          <a:blip r:embed="rId6">
            <a:alphaModFix/>
          </a:blip>
          <a:srcRect b="7493" l="0" r="0" t="0"/>
          <a:stretch/>
        </p:blipFill>
        <p:spPr>
          <a:xfrm>
            <a:off x="1290288" y="3739649"/>
            <a:ext cx="1005840" cy="1188720"/>
          </a:xfrm>
          <a:prstGeom prst="rect">
            <a:avLst/>
          </a:prstGeom>
          <a:noFill/>
          <a:ln>
            <a:noFill/>
          </a:ln>
        </p:spPr>
      </p:pic>
      <p:sp>
        <p:nvSpPr>
          <p:cNvPr id="225" name="Google Shape;225;p23"/>
          <p:cNvSpPr txBox="1"/>
          <p:nvPr>
            <p:ph type="title"/>
          </p:nvPr>
        </p:nvSpPr>
        <p:spPr>
          <a:xfrm>
            <a:off x="3217125" y="4031800"/>
            <a:ext cx="3753900" cy="680700"/>
          </a:xfrm>
          <a:prstGeom prst="rect">
            <a:avLst/>
          </a:prstGeom>
          <a:solidFill>
            <a:srgbClr val="B4A7D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rPr>
              <a:t>Give access to the tool for doctors around the world</a:t>
            </a:r>
            <a:endParaRPr sz="1800">
              <a:solidFill>
                <a:srgbClr val="EFEFE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9" name="Shape 229"/>
        <p:cNvGrpSpPr/>
        <p:nvPr/>
      </p:nvGrpSpPr>
      <p:grpSpPr>
        <a:xfrm>
          <a:off x="0" y="0"/>
          <a:ext cx="0" cy="0"/>
          <a:chOff x="0" y="0"/>
          <a:chExt cx="0" cy="0"/>
        </a:xfrm>
      </p:grpSpPr>
      <p:sp>
        <p:nvSpPr>
          <p:cNvPr id="230" name="Google Shape;230;p24"/>
          <p:cNvSpPr/>
          <p:nvPr/>
        </p:nvSpPr>
        <p:spPr>
          <a:xfrm>
            <a:off x="0" y="0"/>
            <a:ext cx="9161100" cy="24846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txBox="1"/>
          <p:nvPr>
            <p:ph idx="4294967295" type="title"/>
          </p:nvPr>
        </p:nvSpPr>
        <p:spPr>
          <a:xfrm>
            <a:off x="1306668" y="29715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Uxue Lazkano</a:t>
            </a:r>
            <a:endParaRPr sz="1800">
              <a:solidFill>
                <a:schemeClr val="dk1"/>
              </a:solidFill>
            </a:endParaRPr>
          </a:p>
        </p:txBody>
      </p:sp>
      <p:sp>
        <p:nvSpPr>
          <p:cNvPr id="232" name="Google Shape;232;p24"/>
          <p:cNvSpPr txBox="1"/>
          <p:nvPr>
            <p:ph idx="4294967295" type="title"/>
          </p:nvPr>
        </p:nvSpPr>
        <p:spPr>
          <a:xfrm>
            <a:off x="3524629" y="29715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Elisa G. de Lope</a:t>
            </a:r>
            <a:endParaRPr sz="1800">
              <a:solidFill>
                <a:schemeClr val="dk1"/>
              </a:solidFill>
            </a:endParaRPr>
          </a:p>
        </p:txBody>
      </p:sp>
      <p:sp>
        <p:nvSpPr>
          <p:cNvPr id="233" name="Google Shape;233;p24"/>
          <p:cNvSpPr txBox="1"/>
          <p:nvPr>
            <p:ph idx="4294967295" type="body"/>
          </p:nvPr>
        </p:nvSpPr>
        <p:spPr>
          <a:xfrm>
            <a:off x="1239175" y="3496225"/>
            <a:ext cx="2157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Biochemist, Bioinformatician and Data Scientist at the Neurology </a:t>
            </a:r>
            <a:r>
              <a:rPr lang="en" sz="1200">
                <a:solidFill>
                  <a:schemeClr val="dk2"/>
                </a:solidFill>
              </a:rPr>
              <a:t>department of</a:t>
            </a:r>
            <a:r>
              <a:rPr lang="en" sz="1200">
                <a:solidFill>
                  <a:schemeClr val="dk2"/>
                </a:solidFill>
              </a:rPr>
              <a:t> Hospital del Mar</a:t>
            </a:r>
            <a:endParaRPr sz="1200">
              <a:solidFill>
                <a:schemeClr val="dk2"/>
              </a:solidFill>
            </a:endParaRPr>
          </a:p>
        </p:txBody>
      </p:sp>
      <p:sp>
        <p:nvSpPr>
          <p:cNvPr id="234" name="Google Shape;234;p24"/>
          <p:cNvSpPr txBox="1"/>
          <p:nvPr>
            <p:ph idx="4294967295" type="body"/>
          </p:nvPr>
        </p:nvSpPr>
        <p:spPr>
          <a:xfrm>
            <a:off x="3524629" y="34962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Data scientist</a:t>
            </a:r>
            <a:endParaRPr sz="1200">
              <a:solidFill>
                <a:schemeClr val="dk2"/>
              </a:solidFill>
            </a:endParaRPr>
          </a:p>
          <a:p>
            <a:pPr indent="0" lvl="0" marL="0" rtl="0" algn="ctr">
              <a:spcBef>
                <a:spcPts val="0"/>
              </a:spcBef>
              <a:spcAft>
                <a:spcPts val="0"/>
              </a:spcAft>
              <a:buNone/>
            </a:pPr>
            <a:r>
              <a:rPr lang="en" sz="1200">
                <a:solidFill>
                  <a:schemeClr val="dk2"/>
                </a:solidFill>
              </a:rPr>
              <a:t>Biotech &amp; </a:t>
            </a:r>
            <a:r>
              <a:rPr lang="en" sz="1200">
                <a:solidFill>
                  <a:schemeClr val="dk2"/>
                </a:solidFill>
              </a:rPr>
              <a:t>Bioinformatics</a:t>
            </a:r>
            <a:endParaRPr sz="1200">
              <a:solidFill>
                <a:schemeClr val="dk2"/>
              </a:solidFill>
            </a:endParaRPr>
          </a:p>
          <a:p>
            <a:pPr indent="0" lvl="0" marL="0" rtl="0" algn="ctr">
              <a:spcBef>
                <a:spcPts val="0"/>
              </a:spcBef>
              <a:spcAft>
                <a:spcPts val="0"/>
              </a:spcAft>
              <a:buNone/>
            </a:pPr>
            <a:r>
              <a:rPr lang="en" sz="1200">
                <a:solidFill>
                  <a:schemeClr val="dk2"/>
                </a:solidFill>
              </a:rPr>
              <a:t>Data analyst at Capgemini</a:t>
            </a:r>
            <a:endParaRPr sz="1200">
              <a:solidFill>
                <a:schemeClr val="dk2"/>
              </a:solidFill>
            </a:endParaRPr>
          </a:p>
          <a:p>
            <a:pPr indent="0" lvl="0" marL="0" rtl="0" algn="ctr">
              <a:spcBef>
                <a:spcPts val="0"/>
              </a:spcBef>
              <a:spcAft>
                <a:spcPts val="0"/>
              </a:spcAft>
              <a:buNone/>
            </a:pPr>
            <a:r>
              <a:t/>
            </a:r>
            <a:endParaRPr sz="1200">
              <a:solidFill>
                <a:schemeClr val="dk2"/>
              </a:solidFill>
            </a:endParaRPr>
          </a:p>
          <a:p>
            <a:pPr indent="0" lvl="0" marL="0" rtl="0" algn="ctr">
              <a:spcBef>
                <a:spcPts val="0"/>
              </a:spcBef>
              <a:spcAft>
                <a:spcPts val="0"/>
              </a:spcAft>
              <a:buNone/>
            </a:pPr>
            <a:r>
              <a:t/>
            </a:r>
            <a:endParaRPr sz="1200">
              <a:solidFill>
                <a:schemeClr val="dk2"/>
              </a:solidFill>
            </a:endParaRPr>
          </a:p>
        </p:txBody>
      </p:sp>
      <p:sp>
        <p:nvSpPr>
          <p:cNvPr id="235" name="Google Shape;235;p24"/>
          <p:cNvSpPr txBox="1"/>
          <p:nvPr>
            <p:ph idx="4294967295" type="title"/>
          </p:nvPr>
        </p:nvSpPr>
        <p:spPr>
          <a:xfrm>
            <a:off x="5742590" y="29715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Albert Sanchez</a:t>
            </a:r>
            <a:endParaRPr sz="1800">
              <a:solidFill>
                <a:schemeClr val="dk1"/>
              </a:solidFill>
            </a:endParaRPr>
          </a:p>
        </p:txBody>
      </p:sp>
      <p:sp>
        <p:nvSpPr>
          <p:cNvPr id="236" name="Google Shape;236;p24"/>
          <p:cNvSpPr txBox="1"/>
          <p:nvPr>
            <p:ph idx="4294967295" type="body"/>
          </p:nvPr>
        </p:nvSpPr>
        <p:spPr>
          <a:xfrm>
            <a:off x="5742590" y="34962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Data scientist</a:t>
            </a:r>
            <a:endParaRPr sz="1200">
              <a:solidFill>
                <a:schemeClr val="dk2"/>
              </a:solidFill>
            </a:endParaRPr>
          </a:p>
          <a:p>
            <a:pPr indent="0" lvl="0" marL="0" rtl="0" algn="ctr">
              <a:spcBef>
                <a:spcPts val="0"/>
              </a:spcBef>
              <a:spcAft>
                <a:spcPts val="0"/>
              </a:spcAft>
              <a:buNone/>
            </a:pPr>
            <a:r>
              <a:rPr lang="en" sz="1200">
                <a:solidFill>
                  <a:schemeClr val="dk2"/>
                </a:solidFill>
              </a:rPr>
              <a:t>Industrial Engineer</a:t>
            </a:r>
            <a:endParaRPr sz="1200">
              <a:solidFill>
                <a:schemeClr val="dk2"/>
              </a:solidFill>
            </a:endParaRPr>
          </a:p>
          <a:p>
            <a:pPr indent="0" lvl="0" marL="0" rtl="0" algn="ctr">
              <a:spcBef>
                <a:spcPts val="0"/>
              </a:spcBef>
              <a:spcAft>
                <a:spcPts val="0"/>
              </a:spcAft>
              <a:buNone/>
            </a:pPr>
            <a:r>
              <a:rPr lang="en" sz="1200">
                <a:solidFill>
                  <a:schemeClr val="dk2"/>
                </a:solidFill>
              </a:rPr>
              <a:t>Fibre optic cable product engineer at OPTRAL</a:t>
            </a:r>
            <a:endParaRPr sz="1200">
              <a:solidFill>
                <a:schemeClr val="dk2"/>
              </a:solidFill>
            </a:endParaRPr>
          </a:p>
          <a:p>
            <a:pPr indent="0" lvl="0" marL="0" rtl="0" algn="ctr">
              <a:spcBef>
                <a:spcPts val="0"/>
              </a:spcBef>
              <a:spcAft>
                <a:spcPts val="0"/>
              </a:spcAft>
              <a:buNone/>
            </a:pPr>
            <a:r>
              <a:t/>
            </a:r>
            <a:endParaRPr sz="1200">
              <a:solidFill>
                <a:schemeClr val="dk2"/>
              </a:solidFill>
            </a:endParaRPr>
          </a:p>
          <a:p>
            <a:pPr indent="0" lvl="0" marL="0" rtl="0" algn="ctr">
              <a:spcBef>
                <a:spcPts val="0"/>
              </a:spcBef>
              <a:spcAft>
                <a:spcPts val="0"/>
              </a:spcAft>
              <a:buNone/>
            </a:pPr>
            <a:r>
              <a:t/>
            </a:r>
            <a:endParaRPr sz="1200">
              <a:solidFill>
                <a:schemeClr val="dk2"/>
              </a:solidFill>
            </a:endParaRPr>
          </a:p>
        </p:txBody>
      </p:sp>
      <p:pic>
        <p:nvPicPr>
          <p:cNvPr id="237" name="Google Shape;237;p24"/>
          <p:cNvPicPr preferRelativeResize="0"/>
          <p:nvPr/>
        </p:nvPicPr>
        <p:blipFill rotWithShape="1">
          <a:blip r:embed="rId3">
            <a:alphaModFix amt="49000"/>
          </a:blip>
          <a:srcRect b="30402" l="0" r="0" t="21292"/>
          <a:stretch/>
        </p:blipFill>
        <p:spPr>
          <a:xfrm>
            <a:off x="-32325" y="-8300"/>
            <a:ext cx="9253725" cy="2484600"/>
          </a:xfrm>
          <a:prstGeom prst="rect">
            <a:avLst/>
          </a:prstGeom>
          <a:noFill/>
          <a:ln>
            <a:noFill/>
          </a:ln>
        </p:spPr>
      </p:pic>
      <p:sp>
        <p:nvSpPr>
          <p:cNvPr id="238" name="Google Shape;238;p24"/>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rPr i="1" lang="en" sz="1600"/>
              <a:t>We are machine learning enthusiasts, curious and fascinated by the potential of AI to transform the world we live in</a:t>
            </a:r>
            <a:endParaRPr i="1" sz="1600"/>
          </a:p>
        </p:txBody>
      </p:sp>
      <p:pic>
        <p:nvPicPr>
          <p:cNvPr id="239" name="Google Shape;239;p24"/>
          <p:cNvPicPr preferRelativeResize="0"/>
          <p:nvPr/>
        </p:nvPicPr>
        <p:blipFill rotWithShape="1">
          <a:blip r:embed="rId4">
            <a:alphaModFix/>
          </a:blip>
          <a:srcRect b="17681" l="69330" r="554" t="28788"/>
          <a:stretch/>
        </p:blipFill>
        <p:spPr>
          <a:xfrm>
            <a:off x="1495668" y="1439370"/>
            <a:ext cx="1644300" cy="1644000"/>
          </a:xfrm>
          <a:prstGeom prst="ellipse">
            <a:avLst/>
          </a:prstGeom>
          <a:noFill/>
          <a:ln>
            <a:noFill/>
          </a:ln>
        </p:spPr>
      </p:pic>
      <p:pic>
        <p:nvPicPr>
          <p:cNvPr id="240" name="Google Shape;240;p24"/>
          <p:cNvPicPr preferRelativeResize="0"/>
          <p:nvPr/>
        </p:nvPicPr>
        <p:blipFill rotWithShape="1">
          <a:blip r:embed="rId5">
            <a:alphaModFix/>
          </a:blip>
          <a:srcRect b="42328" l="26638" r="40699" t="8555"/>
          <a:stretch/>
        </p:blipFill>
        <p:spPr>
          <a:xfrm>
            <a:off x="3713629" y="1439208"/>
            <a:ext cx="1644300" cy="1644300"/>
          </a:xfrm>
          <a:prstGeom prst="ellipse">
            <a:avLst/>
          </a:prstGeom>
          <a:noFill/>
          <a:ln>
            <a:noFill/>
          </a:ln>
        </p:spPr>
      </p:pic>
      <p:pic>
        <p:nvPicPr>
          <p:cNvPr id="241" name="Google Shape;241;p24"/>
          <p:cNvPicPr preferRelativeResize="0"/>
          <p:nvPr/>
        </p:nvPicPr>
        <p:blipFill rotWithShape="1">
          <a:blip r:embed="rId6">
            <a:alphaModFix/>
          </a:blip>
          <a:srcRect b="28164" l="39979" r="39961" t="35907"/>
          <a:stretch/>
        </p:blipFill>
        <p:spPr>
          <a:xfrm>
            <a:off x="5952975" y="1433386"/>
            <a:ext cx="1644300" cy="1656000"/>
          </a:xfrm>
          <a:prstGeom prst="ellipse">
            <a:avLst/>
          </a:prstGeom>
          <a:noFill/>
          <a:ln>
            <a:noFill/>
          </a:ln>
        </p:spPr>
      </p:pic>
      <p:grpSp>
        <p:nvGrpSpPr>
          <p:cNvPr id="242" name="Google Shape;242;p24"/>
          <p:cNvGrpSpPr/>
          <p:nvPr/>
        </p:nvGrpSpPr>
        <p:grpSpPr>
          <a:xfrm>
            <a:off x="1306675" y="4541800"/>
            <a:ext cx="2960525" cy="607500"/>
            <a:chOff x="1306675" y="4589425"/>
            <a:chExt cx="2960525" cy="607500"/>
          </a:xfrm>
        </p:grpSpPr>
        <p:pic>
          <p:nvPicPr>
            <p:cNvPr id="243" name="Google Shape;243;p24"/>
            <p:cNvPicPr preferRelativeResize="0"/>
            <p:nvPr/>
          </p:nvPicPr>
          <p:blipFill>
            <a:blip r:embed="rId7">
              <a:alphaModFix/>
            </a:blip>
            <a:stretch>
              <a:fillRect/>
            </a:stretch>
          </p:blipFill>
          <p:spPr>
            <a:xfrm>
              <a:off x="1306675" y="4640175"/>
              <a:ext cx="218600" cy="218600"/>
            </a:xfrm>
            <a:prstGeom prst="rect">
              <a:avLst/>
            </a:prstGeom>
            <a:noFill/>
            <a:ln>
              <a:noFill/>
            </a:ln>
          </p:spPr>
        </p:pic>
        <p:sp>
          <p:nvSpPr>
            <p:cNvPr id="244" name="Google Shape;244;p24"/>
            <p:cNvSpPr txBox="1"/>
            <p:nvPr/>
          </p:nvSpPr>
          <p:spPr>
            <a:xfrm>
              <a:off x="1524000" y="4589425"/>
              <a:ext cx="2743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uxue-lazcano-dobao</a:t>
              </a:r>
              <a:endParaRPr/>
            </a:p>
          </p:txBody>
        </p:sp>
        <p:sp>
          <p:nvSpPr>
            <p:cNvPr id="245" name="Google Shape;245;p24"/>
            <p:cNvSpPr txBox="1"/>
            <p:nvPr/>
          </p:nvSpPr>
          <p:spPr>
            <a:xfrm>
              <a:off x="1524000" y="4876825"/>
              <a:ext cx="2743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4"/>
          <p:cNvGrpSpPr/>
          <p:nvPr/>
        </p:nvGrpSpPr>
        <p:grpSpPr>
          <a:xfrm>
            <a:off x="3884275" y="4541800"/>
            <a:ext cx="2960525" cy="607500"/>
            <a:chOff x="1382875" y="4589425"/>
            <a:chExt cx="2960525" cy="607500"/>
          </a:xfrm>
        </p:grpSpPr>
        <p:pic>
          <p:nvPicPr>
            <p:cNvPr id="247" name="Google Shape;247;p24"/>
            <p:cNvPicPr preferRelativeResize="0"/>
            <p:nvPr/>
          </p:nvPicPr>
          <p:blipFill>
            <a:blip r:embed="rId7">
              <a:alphaModFix/>
            </a:blip>
            <a:stretch>
              <a:fillRect/>
            </a:stretch>
          </p:blipFill>
          <p:spPr>
            <a:xfrm>
              <a:off x="1382875" y="4640175"/>
              <a:ext cx="218600" cy="218600"/>
            </a:xfrm>
            <a:prstGeom prst="rect">
              <a:avLst/>
            </a:prstGeom>
            <a:noFill/>
            <a:ln>
              <a:noFill/>
            </a:ln>
          </p:spPr>
        </p:pic>
        <p:sp>
          <p:nvSpPr>
            <p:cNvPr id="248" name="Google Shape;248;p24"/>
            <p:cNvSpPr txBox="1"/>
            <p:nvPr/>
          </p:nvSpPr>
          <p:spPr>
            <a:xfrm>
              <a:off x="1600200" y="4589425"/>
              <a:ext cx="2743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elisagdelope</a:t>
              </a:r>
              <a:endParaRPr/>
            </a:p>
          </p:txBody>
        </p:sp>
        <p:sp>
          <p:nvSpPr>
            <p:cNvPr id="249" name="Google Shape;249;p24"/>
            <p:cNvSpPr txBox="1"/>
            <p:nvPr/>
          </p:nvSpPr>
          <p:spPr>
            <a:xfrm>
              <a:off x="1524000" y="4876825"/>
              <a:ext cx="2743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4"/>
          <p:cNvGrpSpPr/>
          <p:nvPr/>
        </p:nvGrpSpPr>
        <p:grpSpPr>
          <a:xfrm>
            <a:off x="6260875" y="4541800"/>
            <a:ext cx="2960525" cy="607500"/>
            <a:chOff x="1306675" y="4589425"/>
            <a:chExt cx="2960525" cy="607500"/>
          </a:xfrm>
        </p:grpSpPr>
        <p:pic>
          <p:nvPicPr>
            <p:cNvPr id="251" name="Google Shape;251;p24"/>
            <p:cNvPicPr preferRelativeResize="0"/>
            <p:nvPr/>
          </p:nvPicPr>
          <p:blipFill>
            <a:blip r:embed="rId7">
              <a:alphaModFix/>
            </a:blip>
            <a:stretch>
              <a:fillRect/>
            </a:stretch>
          </p:blipFill>
          <p:spPr>
            <a:xfrm>
              <a:off x="1306675" y="4640175"/>
              <a:ext cx="218600" cy="218600"/>
            </a:xfrm>
            <a:prstGeom prst="rect">
              <a:avLst/>
            </a:prstGeom>
            <a:noFill/>
            <a:ln>
              <a:noFill/>
            </a:ln>
          </p:spPr>
        </p:pic>
        <p:sp>
          <p:nvSpPr>
            <p:cNvPr id="252" name="Google Shape;252;p24"/>
            <p:cNvSpPr txBox="1"/>
            <p:nvPr/>
          </p:nvSpPr>
          <p:spPr>
            <a:xfrm>
              <a:off x="1524000" y="4589425"/>
              <a:ext cx="2743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albertsl</a:t>
              </a:r>
              <a:endParaRPr/>
            </a:p>
          </p:txBody>
        </p:sp>
        <p:sp>
          <p:nvSpPr>
            <p:cNvPr id="253" name="Google Shape;253;p24"/>
            <p:cNvSpPr txBox="1"/>
            <p:nvPr/>
          </p:nvSpPr>
          <p:spPr>
            <a:xfrm>
              <a:off x="1524000" y="4876825"/>
              <a:ext cx="27432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6" name="Google Shape;76;p14"/>
          <p:cNvSpPr txBox="1"/>
          <p:nvPr>
            <p:ph type="title"/>
          </p:nvPr>
        </p:nvSpPr>
        <p:spPr>
          <a:xfrm>
            <a:off x="490250" y="488250"/>
            <a:ext cx="6421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Acute </a:t>
            </a:r>
            <a:r>
              <a:rPr b="1" lang="en" sz="4800"/>
              <a:t>Kidney</a:t>
            </a:r>
            <a:r>
              <a:rPr b="1" lang="en" sz="4800"/>
              <a:t> Injury</a:t>
            </a:r>
            <a:r>
              <a:rPr b="1" lang="en" sz="4800"/>
              <a:t>: </a:t>
            </a:r>
            <a:r>
              <a:rPr lang="en" sz="4800"/>
              <a:t>How likely is that an </a:t>
            </a:r>
            <a:r>
              <a:rPr lang="en" sz="4800"/>
              <a:t>AKI-ICU patient </a:t>
            </a:r>
            <a:r>
              <a:rPr lang="en" sz="4800"/>
              <a:t>needs dialysis machines?</a:t>
            </a:r>
            <a:endParaRPr sz="4800"/>
          </a:p>
        </p:txBody>
      </p:sp>
      <p:pic>
        <p:nvPicPr>
          <p:cNvPr id="77" name="Google Shape;77;p14"/>
          <p:cNvPicPr preferRelativeResize="0"/>
          <p:nvPr/>
        </p:nvPicPr>
        <p:blipFill rotWithShape="1">
          <a:blip r:embed="rId4">
            <a:alphaModFix/>
          </a:blip>
          <a:srcRect b="52008" l="0" r="35245" t="0"/>
          <a:stretch/>
        </p:blipFill>
        <p:spPr>
          <a:xfrm>
            <a:off x="6911450" y="4252150"/>
            <a:ext cx="1301575" cy="656100"/>
          </a:xfrm>
          <a:prstGeom prst="rect">
            <a:avLst/>
          </a:prstGeom>
          <a:noFill/>
          <a:ln>
            <a:noFill/>
          </a:ln>
        </p:spPr>
      </p:pic>
      <p:pic>
        <p:nvPicPr>
          <p:cNvPr id="78" name="Google Shape;78;p14"/>
          <p:cNvPicPr preferRelativeResize="0"/>
          <p:nvPr/>
        </p:nvPicPr>
        <p:blipFill rotWithShape="1">
          <a:blip r:embed="rId4">
            <a:alphaModFix/>
          </a:blip>
          <a:srcRect b="0" l="35245" r="0" t="55464"/>
          <a:stretch/>
        </p:blipFill>
        <p:spPr>
          <a:xfrm>
            <a:off x="7959270" y="4400798"/>
            <a:ext cx="837280" cy="391675"/>
          </a:xfrm>
          <a:prstGeom prst="rect">
            <a:avLst/>
          </a:prstGeom>
          <a:noFill/>
          <a:ln>
            <a:noFill/>
          </a:ln>
        </p:spPr>
      </p:pic>
      <p:sp>
        <p:nvSpPr>
          <p:cNvPr id="79" name="Google Shape;79;p14"/>
          <p:cNvSpPr txBox="1"/>
          <p:nvPr/>
        </p:nvSpPr>
        <p:spPr>
          <a:xfrm>
            <a:off x="9518825" y="6492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lt1"/>
                </a:solidFill>
                <a:latin typeface="Roboto"/>
                <a:ea typeface="Roboto"/>
                <a:cs typeface="Roboto"/>
                <a:sym typeface="Roboto"/>
              </a:rPr>
              <a:t>Akute Kideny Disease: </a:t>
            </a:r>
            <a:r>
              <a:rPr lang="en" sz="4800">
                <a:solidFill>
                  <a:schemeClr val="lt1"/>
                </a:solidFill>
                <a:latin typeface="Roboto"/>
                <a:ea typeface="Roboto"/>
                <a:cs typeface="Roboto"/>
                <a:sym typeface="Roboto"/>
              </a:rPr>
              <a:t>Predicting the needs of dialysis machines within AKI-ICU patients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idx="4294967295" type="body"/>
          </p:nvPr>
        </p:nvSpPr>
        <p:spPr>
          <a:xfrm>
            <a:off x="471900" y="1309475"/>
            <a:ext cx="65058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AKI - ICU therapies in the US:</a:t>
            </a:r>
            <a:r>
              <a:rPr lang="en" sz="1800"/>
              <a:t> </a:t>
            </a:r>
            <a:endParaRPr sz="1800"/>
          </a:p>
          <a:p>
            <a:pPr indent="-342900" lvl="0" marL="457200" rtl="0" algn="l">
              <a:spcBef>
                <a:spcPts val="1600"/>
              </a:spcBef>
              <a:spcAft>
                <a:spcPts val="0"/>
              </a:spcAft>
              <a:buSzPts val="1800"/>
              <a:buChar char="●"/>
            </a:pPr>
            <a:r>
              <a:rPr lang="en"/>
              <a:t>Continuous Renal Replacement Therapy (CRRT) $37,780</a:t>
            </a:r>
            <a:endParaRPr/>
          </a:p>
          <a:p>
            <a:pPr indent="-342900" lvl="0" marL="457200" rtl="0" algn="l">
              <a:spcBef>
                <a:spcPts val="0"/>
              </a:spcBef>
              <a:spcAft>
                <a:spcPts val="0"/>
              </a:spcAft>
              <a:buSzPts val="1800"/>
              <a:buChar char="●"/>
            </a:pPr>
            <a:r>
              <a:rPr lang="en"/>
              <a:t>Intermittent Renal Replacement Therapy (IRRT) $39,448</a:t>
            </a:r>
            <a:endParaRPr/>
          </a:p>
          <a:p>
            <a:pPr indent="0" lvl="0" marL="0" rtl="0" algn="l">
              <a:spcBef>
                <a:spcPts val="1600"/>
              </a:spcBef>
              <a:spcAft>
                <a:spcPts val="1600"/>
              </a:spcAft>
              <a:buNone/>
            </a:pPr>
            <a:r>
              <a:t/>
            </a:r>
            <a:endParaRPr/>
          </a:p>
        </p:txBody>
      </p:sp>
      <p:sp>
        <p:nvSpPr>
          <p:cNvPr id="85" name="Google Shape;85;p15"/>
          <p:cNvSpPr/>
          <p:nvPr/>
        </p:nvSpPr>
        <p:spPr>
          <a:xfrm>
            <a:off x="5425675" y="4096475"/>
            <a:ext cx="195900" cy="4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060100" y="4208725"/>
            <a:ext cx="195900" cy="31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7617100" y="3370075"/>
            <a:ext cx="195900" cy="11568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8" name="Google Shape;88;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89" name="Google Shape;89;p15"/>
          <p:cNvSpPr/>
          <p:nvPr/>
        </p:nvSpPr>
        <p:spPr>
          <a:xfrm>
            <a:off x="-32375" y="29225"/>
            <a:ext cx="9253800" cy="9207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5"/>
          <p:cNvPicPr preferRelativeResize="0"/>
          <p:nvPr/>
        </p:nvPicPr>
        <p:blipFill rotWithShape="1">
          <a:blip r:embed="rId3">
            <a:alphaModFix amt="49000"/>
          </a:blip>
          <a:srcRect b="61643" l="0" r="0" t="19097"/>
          <a:stretch/>
        </p:blipFill>
        <p:spPr>
          <a:xfrm>
            <a:off x="-32325" y="-45125"/>
            <a:ext cx="9253725" cy="990600"/>
          </a:xfrm>
          <a:prstGeom prst="rect">
            <a:avLst/>
          </a:prstGeom>
          <a:noFill/>
          <a:ln>
            <a:noFill/>
          </a:ln>
        </p:spPr>
      </p:pic>
      <p:sp>
        <p:nvSpPr>
          <p:cNvPr id="91" name="Google Shape;91;p15"/>
          <p:cNvSpPr txBox="1"/>
          <p:nvPr>
            <p:ph type="title"/>
          </p:nvPr>
        </p:nvSpPr>
        <p:spPr>
          <a:xfrm>
            <a:off x="118825" y="20630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The problem</a:t>
            </a:r>
            <a:endParaRPr sz="3600"/>
          </a:p>
        </p:txBody>
      </p:sp>
      <p:sp>
        <p:nvSpPr>
          <p:cNvPr id="92" name="Google Shape;92;p15"/>
          <p:cNvSpPr/>
          <p:nvPr/>
        </p:nvSpPr>
        <p:spPr>
          <a:xfrm rot="10800000">
            <a:off x="6777600" y="963175"/>
            <a:ext cx="2162700" cy="1285800"/>
          </a:xfrm>
          <a:prstGeom prst="wedgeEllipseCallout">
            <a:avLst>
              <a:gd fmla="val 43509" name="adj1"/>
              <a:gd fmla="val -43296" name="adj2"/>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nvSpPr>
        <p:spPr>
          <a:xfrm>
            <a:off x="7009075" y="1123350"/>
            <a:ext cx="1755900" cy="84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Calibri"/>
                <a:ea typeface="Calibri"/>
                <a:cs typeface="Calibri"/>
                <a:sym typeface="Calibri"/>
              </a:rPr>
              <a:t>Close to 50% of the expenditures are related to the provision of maintenance dialysis.</a:t>
            </a:r>
            <a:endParaRPr sz="1200">
              <a:latin typeface="Calibri"/>
              <a:ea typeface="Calibri"/>
              <a:cs typeface="Calibri"/>
              <a:sym typeface="Calibri"/>
            </a:endParaRPr>
          </a:p>
        </p:txBody>
      </p:sp>
      <p:sp>
        <p:nvSpPr>
          <p:cNvPr id="94" name="Google Shape;94;p15"/>
          <p:cNvSpPr txBox="1"/>
          <p:nvPr/>
        </p:nvSpPr>
        <p:spPr>
          <a:xfrm>
            <a:off x="-3287750" y="15270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https://www.ncbi.nlm.nih.gov/pmc/articles/PMC5743773/</a:t>
            </a:r>
            <a:endParaRPr/>
          </a:p>
          <a:p>
            <a:pPr indent="0" lvl="0" marL="0" rtl="0" algn="l">
              <a:spcBef>
                <a:spcPts val="0"/>
              </a:spcBef>
              <a:spcAft>
                <a:spcPts val="0"/>
              </a:spcAft>
              <a:buNone/>
            </a:pPr>
            <a:r>
              <a:rPr lang="en" u="sng">
                <a:solidFill>
                  <a:schemeClr val="hlink"/>
                </a:solidFill>
                <a:hlinkClick r:id="rId5"/>
              </a:rPr>
              <a:t>https://www.ncbi.nlm.nih.gov/pmc/articles/PMC5332811/</a:t>
            </a:r>
            <a:endParaRPr/>
          </a:p>
          <a:p>
            <a:pPr indent="0" lvl="0" marL="0" rtl="0" algn="l">
              <a:spcBef>
                <a:spcPts val="0"/>
              </a:spcBef>
              <a:spcAft>
                <a:spcPts val="0"/>
              </a:spcAft>
              <a:buNone/>
            </a:pPr>
            <a:r>
              <a:t/>
            </a:r>
            <a:endParaRPr/>
          </a:p>
        </p:txBody>
      </p:sp>
      <p:sp>
        <p:nvSpPr>
          <p:cNvPr id="95" name="Google Shape;95;p15"/>
          <p:cNvSpPr txBox="1"/>
          <p:nvPr/>
        </p:nvSpPr>
        <p:spPr>
          <a:xfrm>
            <a:off x="564625" y="3221575"/>
            <a:ext cx="3678300" cy="1027200"/>
          </a:xfrm>
          <a:prstGeom prst="rect">
            <a:avLst/>
          </a:prstGeom>
          <a:solidFill>
            <a:srgbClr val="D9D2E9"/>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666666"/>
                </a:solidFill>
                <a:latin typeface="Roboto"/>
                <a:ea typeface="Roboto"/>
                <a:cs typeface="Roboto"/>
                <a:sym typeface="Roboto"/>
              </a:rPr>
              <a:t>AKI has emerged as a major public health concern with high human and financial costs, which</a:t>
            </a:r>
            <a:r>
              <a:rPr lang="en">
                <a:solidFill>
                  <a:srgbClr val="666666"/>
                </a:solidFill>
                <a:latin typeface="Roboto"/>
                <a:ea typeface="Roboto"/>
                <a:cs typeface="Roboto"/>
                <a:sym typeface="Roboto"/>
              </a:rPr>
              <a:t> were comparable to those for stroke, pancreatitis, and pneumonia</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b="1" sz="1200">
              <a:solidFill>
                <a:srgbClr val="666666"/>
              </a:solidFill>
              <a:highlight>
                <a:srgbClr val="FFFFFF"/>
              </a:highlight>
              <a:latin typeface="Calibri"/>
              <a:ea typeface="Calibri"/>
              <a:cs typeface="Calibri"/>
              <a:sym typeface="Calibri"/>
            </a:endParaRPr>
          </a:p>
        </p:txBody>
      </p:sp>
      <p:sp>
        <p:nvSpPr>
          <p:cNvPr id="96" name="Google Shape;96;p15"/>
          <p:cNvSpPr txBox="1"/>
          <p:nvPr>
            <p:ph idx="4294967295" type="body"/>
          </p:nvPr>
        </p:nvSpPr>
        <p:spPr>
          <a:xfrm>
            <a:off x="5072800" y="2778600"/>
            <a:ext cx="3201900" cy="4305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		           Days</a:t>
            </a:r>
            <a:endParaRPr/>
          </a:p>
        </p:txBody>
      </p:sp>
      <p:sp>
        <p:nvSpPr>
          <p:cNvPr id="97" name="Google Shape;97;p15"/>
          <p:cNvSpPr/>
          <p:nvPr/>
        </p:nvSpPr>
        <p:spPr>
          <a:xfrm>
            <a:off x="5940700" y="3370075"/>
            <a:ext cx="195900" cy="11568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 name="Google Shape;98;p15"/>
          <p:cNvSpPr/>
          <p:nvPr/>
        </p:nvSpPr>
        <p:spPr>
          <a:xfrm>
            <a:off x="6871925" y="4783425"/>
            <a:ext cx="195900" cy="1617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 name="Google Shape;99;p15"/>
          <p:cNvSpPr/>
          <p:nvPr/>
        </p:nvSpPr>
        <p:spPr>
          <a:xfrm>
            <a:off x="5102500" y="4783425"/>
            <a:ext cx="195900" cy="16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ph idx="4294967295" type="body"/>
          </p:nvPr>
        </p:nvSpPr>
        <p:spPr>
          <a:xfrm>
            <a:off x="7051000" y="4701475"/>
            <a:ext cx="1375500" cy="3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AKI DIALYSIS</a:t>
            </a:r>
            <a:endParaRPr sz="1200"/>
          </a:p>
          <a:p>
            <a:pPr indent="0" lvl="0" marL="0" rtl="0" algn="l">
              <a:spcBef>
                <a:spcPts val="1600"/>
              </a:spcBef>
              <a:spcAft>
                <a:spcPts val="1600"/>
              </a:spcAft>
              <a:buNone/>
            </a:pPr>
            <a:r>
              <a:t/>
            </a:r>
            <a:endParaRPr sz="1200"/>
          </a:p>
        </p:txBody>
      </p:sp>
      <p:sp>
        <p:nvSpPr>
          <p:cNvPr id="101" name="Google Shape;101;p15"/>
          <p:cNvSpPr txBox="1"/>
          <p:nvPr>
            <p:ph idx="4294967295" type="body"/>
          </p:nvPr>
        </p:nvSpPr>
        <p:spPr>
          <a:xfrm>
            <a:off x="5298400" y="4701475"/>
            <a:ext cx="1375500" cy="3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AKI NO DIALYSIS</a:t>
            </a:r>
            <a:endParaRPr sz="1200"/>
          </a:p>
          <a:p>
            <a:pPr indent="0" lvl="0" marL="0" rtl="0" algn="l">
              <a:spcBef>
                <a:spcPts val="1600"/>
              </a:spcBef>
              <a:spcAft>
                <a:spcPts val="160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descr="Closeup from the side of a hand pushing a knob on an audio mixer" id="106" name="Google Shape;106;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107" name="Google Shape;107;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108" name="Google Shape;108;p16"/>
          <p:cNvSpPr txBox="1"/>
          <p:nvPr/>
        </p:nvSpPr>
        <p:spPr>
          <a:xfrm>
            <a:off x="1109700" y="1699300"/>
            <a:ext cx="2356800" cy="4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Roboto"/>
                <a:ea typeface="Roboto"/>
                <a:cs typeface="Roboto"/>
                <a:sym typeface="Roboto"/>
              </a:rPr>
              <a:t>Dialysis pred</a:t>
            </a:r>
            <a:endParaRPr sz="2400"/>
          </a:p>
        </p:txBody>
      </p:sp>
      <p:sp>
        <p:nvSpPr>
          <p:cNvPr id="109" name="Google Shape;109;p16"/>
          <p:cNvSpPr txBox="1"/>
          <p:nvPr/>
        </p:nvSpPr>
        <p:spPr>
          <a:xfrm>
            <a:off x="692650" y="3070900"/>
            <a:ext cx="3399000" cy="8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Forecasting dialysis needs among AKI critical patients</a:t>
            </a:r>
            <a:endParaRPr sz="1800"/>
          </a:p>
        </p:txBody>
      </p:sp>
      <p:sp>
        <p:nvSpPr>
          <p:cNvPr id="110" name="Google Shape;110;p16"/>
          <p:cNvSpPr/>
          <p:nvPr/>
        </p:nvSpPr>
        <p:spPr>
          <a:xfrm>
            <a:off x="6704750" y="1713450"/>
            <a:ext cx="359100" cy="2310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6704750" y="2932650"/>
            <a:ext cx="359100" cy="231000"/>
          </a:xfrm>
          <a:prstGeom prst="down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6"/>
          <p:cNvPicPr preferRelativeResize="0"/>
          <p:nvPr/>
        </p:nvPicPr>
        <p:blipFill rotWithShape="1">
          <a:blip r:embed="rId4">
            <a:alphaModFix amt="49000"/>
          </a:blip>
          <a:srcRect b="1227" l="21498" r="23093" t="9828"/>
          <a:stretch/>
        </p:blipFill>
        <p:spPr>
          <a:xfrm rot="-5400000">
            <a:off x="4315462" y="276487"/>
            <a:ext cx="5127626" cy="4574650"/>
          </a:xfrm>
          <a:prstGeom prst="rect">
            <a:avLst/>
          </a:prstGeom>
          <a:noFill/>
          <a:ln>
            <a:noFill/>
          </a:ln>
        </p:spPr>
      </p:pic>
      <p:sp>
        <p:nvSpPr>
          <p:cNvPr id="113" name="Google Shape;113;p16"/>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Early diagnosis of dialysis needs</a:t>
            </a:r>
            <a:endParaRPr sz="2200"/>
          </a:p>
          <a:p>
            <a:pPr indent="0" lvl="0" marL="0" rtl="0" algn="ctr">
              <a:spcBef>
                <a:spcPts val="1600"/>
              </a:spcBef>
              <a:spcAft>
                <a:spcPts val="0"/>
              </a:spcAft>
              <a:buClr>
                <a:srgbClr val="000000"/>
              </a:buClr>
              <a:buSzPts val="1100"/>
              <a:buFont typeface="Arial"/>
              <a:buNone/>
            </a:pPr>
            <a:r>
              <a:t/>
            </a:r>
            <a:endParaRPr sz="800"/>
          </a:p>
          <a:p>
            <a:pPr indent="0" lvl="0" marL="0" rtl="0" algn="ctr">
              <a:spcBef>
                <a:spcPts val="0"/>
              </a:spcBef>
              <a:spcAft>
                <a:spcPts val="0"/>
              </a:spcAft>
              <a:buClr>
                <a:srgbClr val="000000"/>
              </a:buClr>
              <a:buSzPts val="1100"/>
              <a:buFont typeface="Arial"/>
              <a:buNone/>
            </a:pPr>
            <a:r>
              <a:t/>
            </a:r>
            <a:endParaRPr sz="800"/>
          </a:p>
          <a:p>
            <a:pPr indent="0" lvl="0" marL="0" rtl="0" algn="ctr">
              <a:spcBef>
                <a:spcPts val="0"/>
              </a:spcBef>
              <a:spcAft>
                <a:spcPts val="0"/>
              </a:spcAft>
              <a:buNone/>
            </a:pPr>
            <a:r>
              <a:rPr lang="en" sz="2200"/>
              <a:t>C</a:t>
            </a:r>
            <a:r>
              <a:rPr lang="en" sz="2200">
                <a:solidFill>
                  <a:srgbClr val="FFFFFF"/>
                </a:solidFill>
              </a:rPr>
              <a:t>ost reduction of AKI diagnosis and treatment </a:t>
            </a:r>
            <a:endParaRPr sz="2200">
              <a:solidFill>
                <a:srgbClr val="FFFFFF"/>
              </a:solidFill>
            </a:endParaRPr>
          </a:p>
          <a:p>
            <a:pPr indent="0" lvl="0" marL="0" rtl="0" algn="ctr">
              <a:spcBef>
                <a:spcPts val="1600"/>
              </a:spcBef>
              <a:spcAft>
                <a:spcPts val="0"/>
              </a:spcAft>
              <a:buNone/>
            </a:pPr>
            <a:r>
              <a:t/>
            </a:r>
            <a:endParaRPr sz="800">
              <a:solidFill>
                <a:srgbClr val="FFFFFF"/>
              </a:solidFill>
            </a:endParaRPr>
          </a:p>
          <a:p>
            <a:pPr indent="0" lvl="0" marL="0" rtl="0" algn="ctr">
              <a:spcBef>
                <a:spcPts val="0"/>
              </a:spcBef>
              <a:spcAft>
                <a:spcPts val="0"/>
              </a:spcAft>
              <a:buNone/>
            </a:pPr>
            <a:r>
              <a:t/>
            </a:r>
            <a:endParaRPr sz="800">
              <a:solidFill>
                <a:srgbClr val="FFFFFF"/>
              </a:solidFill>
            </a:endParaRPr>
          </a:p>
          <a:p>
            <a:pPr indent="0" lvl="0" marL="0" rtl="0" algn="ctr">
              <a:spcBef>
                <a:spcPts val="0"/>
              </a:spcBef>
              <a:spcAft>
                <a:spcPts val="1600"/>
              </a:spcAft>
              <a:buClr>
                <a:srgbClr val="000000"/>
              </a:buClr>
              <a:buSzPts val="1100"/>
              <a:buFont typeface="Arial"/>
              <a:buNone/>
            </a:pPr>
            <a:r>
              <a:rPr lang="en" sz="2200">
                <a:solidFill>
                  <a:srgbClr val="FFFFFF"/>
                </a:solidFill>
              </a:rPr>
              <a:t>Cost reduction and improvement of hospital resources management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cxnSp>
        <p:nvCxnSpPr>
          <p:cNvPr id="118" name="Google Shape;118;p17"/>
          <p:cNvCxnSpPr/>
          <p:nvPr/>
        </p:nvCxnSpPr>
        <p:spPr>
          <a:xfrm rot="10800000">
            <a:off x="3752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19" name="Google Shape;119;p17"/>
          <p:cNvSpPr txBox="1"/>
          <p:nvPr>
            <p:ph type="title"/>
          </p:nvPr>
        </p:nvSpPr>
        <p:spPr>
          <a:xfrm>
            <a:off x="422312" y="17672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74EA7"/>
                </a:solidFill>
              </a:rPr>
              <a:t>MIT eICU</a:t>
            </a:r>
            <a:endParaRPr sz="1800">
              <a:solidFill>
                <a:srgbClr val="674EA7"/>
              </a:solidFill>
            </a:endParaRPr>
          </a:p>
        </p:txBody>
      </p:sp>
      <p:sp>
        <p:nvSpPr>
          <p:cNvPr id="120" name="Google Shape;120;p17"/>
          <p:cNvSpPr txBox="1"/>
          <p:nvPr>
            <p:ph idx="4294967295" type="body"/>
          </p:nvPr>
        </p:nvSpPr>
        <p:spPr>
          <a:xfrm>
            <a:off x="422300" y="2057325"/>
            <a:ext cx="1941000" cy="10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Google Cloud Engine VM</a:t>
            </a:r>
            <a:endParaRPr sz="1200">
              <a:solidFill>
                <a:schemeClr val="dk2"/>
              </a:solidFill>
            </a:endParaRPr>
          </a:p>
          <a:p>
            <a:pPr indent="0" lvl="0" marL="0" rtl="0" algn="l">
              <a:spcBef>
                <a:spcPts val="0"/>
              </a:spcBef>
              <a:spcAft>
                <a:spcPts val="0"/>
              </a:spcAft>
              <a:buNone/>
            </a:pPr>
            <a:r>
              <a:rPr lang="en" sz="1200">
                <a:solidFill>
                  <a:schemeClr val="dk2"/>
                </a:solidFill>
              </a:rPr>
              <a:t>Google Cloud Storage</a:t>
            </a:r>
            <a:endParaRPr sz="1200">
              <a:solidFill>
                <a:schemeClr val="dk2"/>
              </a:solidFill>
            </a:endParaRPr>
          </a:p>
          <a:p>
            <a:pPr indent="0" lvl="0" marL="0" rtl="0" algn="l">
              <a:spcBef>
                <a:spcPts val="0"/>
              </a:spcBef>
              <a:spcAft>
                <a:spcPts val="0"/>
              </a:spcAft>
              <a:buNone/>
            </a:pPr>
            <a:r>
              <a:rPr lang="en" sz="1200">
                <a:solidFill>
                  <a:schemeClr val="dk2"/>
                </a:solidFill>
              </a:rPr>
              <a:t>Big query</a:t>
            </a:r>
            <a:endParaRPr sz="1200">
              <a:solidFill>
                <a:schemeClr val="dk2"/>
              </a:solidFill>
            </a:endParaRPr>
          </a:p>
          <a:p>
            <a:pPr indent="0" lvl="0" marL="0" rtl="0" algn="l">
              <a:spcBef>
                <a:spcPts val="0"/>
              </a:spcBef>
              <a:spcAft>
                <a:spcPts val="0"/>
              </a:spcAft>
              <a:buNone/>
            </a:pPr>
            <a:r>
              <a:rPr lang="en" sz="1200">
                <a:solidFill>
                  <a:schemeClr val="dk2"/>
                </a:solidFill>
              </a:rPr>
              <a:t>Github</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cxnSp>
        <p:nvCxnSpPr>
          <p:cNvPr id="121" name="Google Shape;121;p17"/>
          <p:cNvCxnSpPr/>
          <p:nvPr/>
        </p:nvCxnSpPr>
        <p:spPr>
          <a:xfrm flipH="1">
            <a:off x="1199700" y="3297975"/>
            <a:ext cx="6000" cy="762600"/>
          </a:xfrm>
          <a:prstGeom prst="straightConnector1">
            <a:avLst/>
          </a:prstGeom>
          <a:noFill/>
          <a:ln cap="flat" cmpd="sng" w="9525">
            <a:solidFill>
              <a:schemeClr val="dk2"/>
            </a:solidFill>
            <a:prstDash val="solid"/>
            <a:round/>
            <a:headEnd len="med" w="med" type="none"/>
            <a:tailEnd len="med" w="med" type="oval"/>
          </a:ln>
        </p:spPr>
      </p:cxnSp>
      <p:sp>
        <p:nvSpPr>
          <p:cNvPr id="122" name="Google Shape;122;p17"/>
          <p:cNvSpPr txBox="1"/>
          <p:nvPr>
            <p:ph type="title"/>
          </p:nvPr>
        </p:nvSpPr>
        <p:spPr>
          <a:xfrm>
            <a:off x="1246800" y="3745600"/>
            <a:ext cx="22383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74EA7"/>
                </a:solidFill>
              </a:rPr>
              <a:t>eICU derived (temp)</a:t>
            </a:r>
            <a:endParaRPr sz="1800">
              <a:solidFill>
                <a:srgbClr val="674EA7"/>
              </a:solidFill>
            </a:endParaRPr>
          </a:p>
        </p:txBody>
      </p:sp>
      <p:sp>
        <p:nvSpPr>
          <p:cNvPr id="123" name="Google Shape;123;p17"/>
          <p:cNvSpPr txBox="1"/>
          <p:nvPr>
            <p:ph idx="4294967295" type="body"/>
          </p:nvPr>
        </p:nvSpPr>
        <p:spPr>
          <a:xfrm>
            <a:off x="1246812" y="40356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chemeClr val="dk2"/>
                </a:solidFill>
              </a:rPr>
              <a:t>Google Cloud Storage</a:t>
            </a:r>
            <a:endParaRPr sz="1200">
              <a:solidFill>
                <a:schemeClr val="dk2"/>
              </a:solidFill>
            </a:endParaRPr>
          </a:p>
          <a:p>
            <a:pPr indent="0" lvl="0" marL="0" rtl="0" algn="l">
              <a:spcBef>
                <a:spcPts val="0"/>
              </a:spcBef>
              <a:spcAft>
                <a:spcPts val="0"/>
              </a:spcAft>
              <a:buClr>
                <a:srgbClr val="000000"/>
              </a:buClr>
              <a:buSzPts val="1100"/>
              <a:buFont typeface="Arial"/>
              <a:buNone/>
            </a:pPr>
            <a:r>
              <a:rPr lang="en" sz="1200">
                <a:solidFill>
                  <a:schemeClr val="dk2"/>
                </a:solidFill>
              </a:rPr>
              <a:t>Big query</a:t>
            </a:r>
            <a:endParaRPr sz="1200">
              <a:solidFill>
                <a:schemeClr val="dk2"/>
              </a:solidFill>
            </a:endParaRPr>
          </a:p>
        </p:txBody>
      </p:sp>
      <p:cxnSp>
        <p:nvCxnSpPr>
          <p:cNvPr id="124" name="Google Shape;124;p17"/>
          <p:cNvCxnSpPr/>
          <p:nvPr/>
        </p:nvCxnSpPr>
        <p:spPr>
          <a:xfrm rot="10800000">
            <a:off x="3013625" y="2221565"/>
            <a:ext cx="0" cy="837900"/>
          </a:xfrm>
          <a:prstGeom prst="straightConnector1">
            <a:avLst/>
          </a:prstGeom>
          <a:noFill/>
          <a:ln cap="flat" cmpd="sng" w="9525">
            <a:solidFill>
              <a:schemeClr val="dk2"/>
            </a:solidFill>
            <a:prstDash val="solid"/>
            <a:round/>
            <a:headEnd len="med" w="med" type="none"/>
            <a:tailEnd len="med" w="med" type="oval"/>
          </a:ln>
        </p:spPr>
      </p:cxnSp>
      <p:sp>
        <p:nvSpPr>
          <p:cNvPr id="125" name="Google Shape;125;p17"/>
          <p:cNvSpPr txBox="1"/>
          <p:nvPr>
            <p:ph type="title"/>
          </p:nvPr>
        </p:nvSpPr>
        <p:spPr>
          <a:xfrm>
            <a:off x="3060675" y="1919700"/>
            <a:ext cx="23130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74EA7"/>
                </a:solidFill>
              </a:rPr>
              <a:t>AKI critical patients</a:t>
            </a:r>
            <a:endParaRPr sz="1800">
              <a:solidFill>
                <a:srgbClr val="674EA7"/>
              </a:solidFill>
            </a:endParaRPr>
          </a:p>
        </p:txBody>
      </p:sp>
      <p:sp>
        <p:nvSpPr>
          <p:cNvPr id="126" name="Google Shape;126;p17"/>
          <p:cNvSpPr txBox="1"/>
          <p:nvPr>
            <p:ph idx="4294967295" type="body"/>
          </p:nvPr>
        </p:nvSpPr>
        <p:spPr>
          <a:xfrm>
            <a:off x="3060675" y="2209725"/>
            <a:ext cx="2420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Big query</a:t>
            </a:r>
            <a:endParaRPr sz="1200">
              <a:solidFill>
                <a:schemeClr val="dk2"/>
              </a:solidFill>
            </a:endParaRPr>
          </a:p>
          <a:p>
            <a:pPr indent="0" lvl="0" marL="0" rtl="0" algn="l">
              <a:spcBef>
                <a:spcPts val="0"/>
              </a:spcBef>
              <a:spcAft>
                <a:spcPts val="0"/>
              </a:spcAft>
              <a:buNone/>
            </a:pPr>
            <a:r>
              <a:rPr lang="en" sz="1200">
                <a:solidFill>
                  <a:schemeClr val="dk2"/>
                </a:solidFill>
              </a:rPr>
              <a:t>Python: sklearn, np, pd, plt, stats</a:t>
            </a:r>
            <a:endParaRPr sz="1200">
              <a:solidFill>
                <a:schemeClr val="dk2"/>
              </a:solidFill>
            </a:endParaRPr>
          </a:p>
        </p:txBody>
      </p:sp>
      <p:cxnSp>
        <p:nvCxnSpPr>
          <p:cNvPr id="127" name="Google Shape;127;p17"/>
          <p:cNvCxnSpPr/>
          <p:nvPr/>
        </p:nvCxnSpPr>
        <p:spPr>
          <a:xfrm flipH="1">
            <a:off x="4347800" y="3298750"/>
            <a:ext cx="1200" cy="685500"/>
          </a:xfrm>
          <a:prstGeom prst="straightConnector1">
            <a:avLst/>
          </a:prstGeom>
          <a:noFill/>
          <a:ln cap="flat" cmpd="sng" w="9525">
            <a:solidFill>
              <a:schemeClr val="dk2"/>
            </a:solidFill>
            <a:prstDash val="solid"/>
            <a:round/>
            <a:headEnd len="med" w="med" type="none"/>
            <a:tailEnd len="med" w="med" type="oval"/>
          </a:ln>
        </p:spPr>
      </p:cxnSp>
      <p:sp>
        <p:nvSpPr>
          <p:cNvPr id="128" name="Google Shape;128;p17"/>
          <p:cNvSpPr txBox="1"/>
          <p:nvPr>
            <p:ph type="title"/>
          </p:nvPr>
        </p:nvSpPr>
        <p:spPr>
          <a:xfrm>
            <a:off x="4394921" y="3666125"/>
            <a:ext cx="2420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74EA7"/>
                </a:solidFill>
              </a:rPr>
              <a:t>Dataset exploration</a:t>
            </a:r>
            <a:endParaRPr sz="1800">
              <a:solidFill>
                <a:srgbClr val="674EA7"/>
              </a:solidFill>
            </a:endParaRPr>
          </a:p>
        </p:txBody>
      </p:sp>
      <p:sp>
        <p:nvSpPr>
          <p:cNvPr id="129" name="Google Shape;129;p17"/>
          <p:cNvSpPr txBox="1"/>
          <p:nvPr>
            <p:ph idx="4294967295" type="body"/>
          </p:nvPr>
        </p:nvSpPr>
        <p:spPr>
          <a:xfrm>
            <a:off x="4471137" y="39561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Unbalanced data</a:t>
            </a:r>
            <a:endParaRPr sz="1200">
              <a:solidFill>
                <a:schemeClr val="dk2"/>
              </a:solidFill>
            </a:endParaRPr>
          </a:p>
          <a:p>
            <a:pPr indent="0" lvl="0" marL="0" rtl="0" algn="l">
              <a:spcBef>
                <a:spcPts val="0"/>
              </a:spcBef>
              <a:spcAft>
                <a:spcPts val="0"/>
              </a:spcAft>
              <a:buNone/>
            </a:pPr>
            <a:r>
              <a:rPr lang="en" sz="1200">
                <a:solidFill>
                  <a:schemeClr val="dk2"/>
                </a:solidFill>
              </a:rPr>
              <a:t>Attributes combination</a:t>
            </a:r>
            <a:endParaRPr sz="1200">
              <a:solidFill>
                <a:schemeClr val="dk2"/>
              </a:solidFill>
            </a:endParaRPr>
          </a:p>
          <a:p>
            <a:pPr indent="0" lvl="0" marL="0" rtl="0" algn="l">
              <a:spcBef>
                <a:spcPts val="0"/>
              </a:spcBef>
              <a:spcAft>
                <a:spcPts val="0"/>
              </a:spcAft>
              <a:buNone/>
            </a:pPr>
            <a:r>
              <a:rPr lang="en" sz="1200">
                <a:solidFill>
                  <a:schemeClr val="dk2"/>
                </a:solidFill>
              </a:rPr>
              <a:t>Correlations</a:t>
            </a:r>
            <a:endParaRPr sz="1200">
              <a:solidFill>
                <a:schemeClr val="dk2"/>
              </a:solidFill>
            </a:endParaRPr>
          </a:p>
        </p:txBody>
      </p:sp>
      <p:cxnSp>
        <p:nvCxnSpPr>
          <p:cNvPr id="130" name="Google Shape;130;p17"/>
          <p:cNvCxnSpPr/>
          <p:nvPr/>
        </p:nvCxnSpPr>
        <p:spPr>
          <a:xfrm rot="10800000">
            <a:off x="7004581" y="2373965"/>
            <a:ext cx="0" cy="837900"/>
          </a:xfrm>
          <a:prstGeom prst="straightConnector1">
            <a:avLst/>
          </a:prstGeom>
          <a:noFill/>
          <a:ln cap="flat" cmpd="sng" w="9525">
            <a:solidFill>
              <a:schemeClr val="dk2"/>
            </a:solidFill>
            <a:prstDash val="solid"/>
            <a:round/>
            <a:headEnd len="med" w="med" type="none"/>
            <a:tailEnd len="med" w="med" type="oval"/>
          </a:ln>
        </p:spPr>
      </p:cxnSp>
      <p:sp>
        <p:nvSpPr>
          <p:cNvPr id="131" name="Google Shape;131;p17"/>
          <p:cNvSpPr txBox="1"/>
          <p:nvPr>
            <p:ph type="title"/>
          </p:nvPr>
        </p:nvSpPr>
        <p:spPr>
          <a:xfrm>
            <a:off x="6975437" y="19197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74EA7"/>
                </a:solidFill>
              </a:rPr>
              <a:t>Dataset for ML</a:t>
            </a:r>
            <a:endParaRPr sz="1800">
              <a:solidFill>
                <a:srgbClr val="674EA7"/>
              </a:solidFill>
            </a:endParaRPr>
          </a:p>
        </p:txBody>
      </p:sp>
      <p:sp>
        <p:nvSpPr>
          <p:cNvPr id="132" name="Google Shape;132;p17"/>
          <p:cNvSpPr txBox="1"/>
          <p:nvPr>
            <p:ph idx="4294967295" type="body"/>
          </p:nvPr>
        </p:nvSpPr>
        <p:spPr>
          <a:xfrm>
            <a:off x="7004587" y="22097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Data cleaning (NAs)</a:t>
            </a:r>
            <a:endParaRPr sz="1200">
              <a:solidFill>
                <a:schemeClr val="dk2"/>
              </a:solidFill>
            </a:endParaRPr>
          </a:p>
          <a:p>
            <a:pPr indent="0" lvl="0" marL="0" rtl="0" algn="l">
              <a:spcBef>
                <a:spcPts val="0"/>
              </a:spcBef>
              <a:spcAft>
                <a:spcPts val="0"/>
              </a:spcAft>
              <a:buNone/>
            </a:pPr>
            <a:r>
              <a:rPr lang="en" sz="1200">
                <a:solidFill>
                  <a:schemeClr val="dk2"/>
                </a:solidFill>
              </a:rPr>
              <a:t>Feature scaling</a:t>
            </a:r>
            <a:endParaRPr sz="1200">
              <a:solidFill>
                <a:schemeClr val="dk2"/>
              </a:solidFill>
            </a:endParaRPr>
          </a:p>
          <a:p>
            <a:pPr indent="0" lvl="0" marL="0" rtl="0" algn="l">
              <a:spcBef>
                <a:spcPts val="0"/>
              </a:spcBef>
              <a:spcAft>
                <a:spcPts val="0"/>
              </a:spcAft>
              <a:buNone/>
            </a:pPr>
            <a:r>
              <a:rPr lang="en" sz="1200">
                <a:solidFill>
                  <a:schemeClr val="dk2"/>
                </a:solidFill>
              </a:rPr>
              <a:t>Handling Text and Categorical Attributes</a:t>
            </a:r>
            <a:endParaRPr sz="1200">
              <a:solidFill>
                <a:schemeClr val="dk2"/>
              </a:solidFill>
            </a:endParaRPr>
          </a:p>
        </p:txBody>
      </p:sp>
      <p:sp>
        <p:nvSpPr>
          <p:cNvPr id="133" name="Google Shape;133;p17"/>
          <p:cNvSpPr/>
          <p:nvPr/>
        </p:nvSpPr>
        <p:spPr>
          <a:xfrm>
            <a:off x="323100" y="3012625"/>
            <a:ext cx="8522700" cy="392400"/>
          </a:xfrm>
          <a:prstGeom prst="homePlate">
            <a:avLst>
              <a:gd fmla="val 2171942"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txBox="1"/>
          <p:nvPr>
            <p:ph type="title"/>
          </p:nvPr>
        </p:nvSpPr>
        <p:spPr>
          <a:xfrm>
            <a:off x="323100" y="891125"/>
            <a:ext cx="8522700" cy="767700"/>
          </a:xfrm>
          <a:prstGeom prst="rect">
            <a:avLst/>
          </a:prstGeom>
        </p:spPr>
        <p:txBody>
          <a:bodyPr anchorCtr="0" anchor="ctr" bIns="91425" lIns="91425" spcFirstLastPara="1" rIns="91425" wrap="square" tIns="91425">
            <a:noAutofit/>
          </a:bodyPr>
          <a:lstStyle/>
          <a:p>
            <a:pPr indent="0" lvl="0" marL="0" rtl="0" algn="ctr">
              <a:spcBef>
                <a:spcPts val="0"/>
              </a:spcBef>
              <a:spcAft>
                <a:spcPts val="400"/>
              </a:spcAft>
              <a:buNone/>
            </a:pPr>
            <a:r>
              <a:rPr i="1" lang="en" sz="1600">
                <a:solidFill>
                  <a:srgbClr val="999999"/>
                </a:solidFill>
              </a:rPr>
              <a:t>Look at the big picture  -&gt;  Frame the problem  -&gt;  Gain insights  -&gt;  Prepare for ML Algorithms</a:t>
            </a:r>
            <a:endParaRPr i="1" sz="1600">
              <a:solidFill>
                <a:srgbClr val="999999"/>
              </a:solidFill>
            </a:endParaRPr>
          </a:p>
        </p:txBody>
      </p:sp>
      <p:sp>
        <p:nvSpPr>
          <p:cNvPr id="135" name="Google Shape;135;p17"/>
          <p:cNvSpPr/>
          <p:nvPr/>
        </p:nvSpPr>
        <p:spPr>
          <a:xfrm>
            <a:off x="-32375" y="-40675"/>
            <a:ext cx="9253800" cy="9906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7"/>
          <p:cNvPicPr preferRelativeResize="0"/>
          <p:nvPr/>
        </p:nvPicPr>
        <p:blipFill rotWithShape="1">
          <a:blip r:embed="rId3">
            <a:alphaModFix amt="49000"/>
          </a:blip>
          <a:srcRect b="61643" l="0" r="0" t="19097"/>
          <a:stretch/>
        </p:blipFill>
        <p:spPr>
          <a:xfrm>
            <a:off x="-32325" y="-45125"/>
            <a:ext cx="9253725" cy="990600"/>
          </a:xfrm>
          <a:prstGeom prst="rect">
            <a:avLst/>
          </a:prstGeom>
          <a:noFill/>
          <a:ln>
            <a:noFill/>
          </a:ln>
        </p:spPr>
      </p:pic>
      <p:sp>
        <p:nvSpPr>
          <p:cNvPr id="137" name="Google Shape;137;p17"/>
          <p:cNvSpPr txBox="1"/>
          <p:nvPr>
            <p:ph type="title"/>
          </p:nvPr>
        </p:nvSpPr>
        <p:spPr>
          <a:xfrm>
            <a:off x="250650" y="2449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Data Workflow</a:t>
            </a:r>
            <a:r>
              <a:rPr i="1" lang="en" sz="3000"/>
              <a:t> </a:t>
            </a:r>
            <a:endParaRPr i="1" sz="3000"/>
          </a:p>
          <a:p>
            <a:pPr indent="0" lvl="0" marL="0" rtl="0" algn="l">
              <a:spcBef>
                <a:spcPts val="400"/>
              </a:spcBef>
              <a:spcAft>
                <a:spcPts val="400"/>
              </a:spcAft>
              <a:buNone/>
            </a:pPr>
            <a:r>
              <a:rPr i="1" lang="en" sz="1600"/>
              <a:t>From eICU MIT’s database to Dialysis Pred attributes: Data gathering, mining and exploration.</a:t>
            </a:r>
            <a:endParaRPr i="1" sz="1600"/>
          </a:p>
        </p:txBody>
      </p:sp>
      <p:sp>
        <p:nvSpPr>
          <p:cNvPr id="138" name="Google Shape;138;p17"/>
          <p:cNvSpPr txBox="1"/>
          <p:nvPr/>
        </p:nvSpPr>
        <p:spPr>
          <a:xfrm>
            <a:off x="261450" y="3052975"/>
            <a:ext cx="714900" cy="3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+30 GB</a:t>
            </a:r>
            <a:endParaRPr b="1" sz="1200">
              <a:solidFill>
                <a:srgbClr val="FFFFFF"/>
              </a:solidFill>
            </a:endParaRPr>
          </a:p>
        </p:txBody>
      </p:sp>
      <p:pic>
        <p:nvPicPr>
          <p:cNvPr id="139" name="Google Shape;139;p17"/>
          <p:cNvPicPr preferRelativeResize="0"/>
          <p:nvPr/>
        </p:nvPicPr>
        <p:blipFill>
          <a:blip r:embed="rId4">
            <a:alphaModFix/>
          </a:blip>
          <a:stretch>
            <a:fillRect/>
          </a:stretch>
        </p:blipFill>
        <p:spPr>
          <a:xfrm>
            <a:off x="7909441" y="3666125"/>
            <a:ext cx="615114" cy="318126"/>
          </a:xfrm>
          <a:prstGeom prst="rect">
            <a:avLst/>
          </a:prstGeom>
          <a:noFill/>
          <a:ln>
            <a:noFill/>
          </a:ln>
        </p:spPr>
      </p:pic>
      <p:pic>
        <p:nvPicPr>
          <p:cNvPr id="140" name="Google Shape;140;p17"/>
          <p:cNvPicPr preferRelativeResize="0"/>
          <p:nvPr/>
        </p:nvPicPr>
        <p:blipFill>
          <a:blip r:embed="rId5">
            <a:alphaModFix/>
          </a:blip>
          <a:stretch>
            <a:fillRect/>
          </a:stretch>
        </p:blipFill>
        <p:spPr>
          <a:xfrm>
            <a:off x="7178900" y="3447264"/>
            <a:ext cx="615100" cy="616347"/>
          </a:xfrm>
          <a:prstGeom prst="rect">
            <a:avLst/>
          </a:prstGeom>
          <a:noFill/>
          <a:ln>
            <a:noFill/>
          </a:ln>
        </p:spPr>
      </p:pic>
      <p:pic>
        <p:nvPicPr>
          <p:cNvPr id="141" name="Google Shape;141;p17"/>
          <p:cNvPicPr preferRelativeResize="0"/>
          <p:nvPr/>
        </p:nvPicPr>
        <p:blipFill>
          <a:blip r:embed="rId6">
            <a:alphaModFix/>
          </a:blip>
          <a:stretch>
            <a:fillRect/>
          </a:stretch>
        </p:blipFill>
        <p:spPr>
          <a:xfrm>
            <a:off x="7328450" y="4063600"/>
            <a:ext cx="1109663" cy="490475"/>
          </a:xfrm>
          <a:prstGeom prst="rect">
            <a:avLst/>
          </a:prstGeom>
          <a:noFill/>
          <a:ln>
            <a:noFill/>
          </a:ln>
        </p:spPr>
      </p:pic>
      <p:pic>
        <p:nvPicPr>
          <p:cNvPr id="142" name="Google Shape;142;p17"/>
          <p:cNvPicPr preferRelativeResize="0"/>
          <p:nvPr/>
        </p:nvPicPr>
        <p:blipFill>
          <a:blip r:embed="rId7">
            <a:alphaModFix/>
          </a:blip>
          <a:stretch>
            <a:fillRect/>
          </a:stretch>
        </p:blipFill>
        <p:spPr>
          <a:xfrm>
            <a:off x="7052586" y="4596329"/>
            <a:ext cx="1718084" cy="318126"/>
          </a:xfrm>
          <a:prstGeom prst="rect">
            <a:avLst/>
          </a:prstGeom>
          <a:noFill/>
          <a:ln>
            <a:noFill/>
          </a:ln>
        </p:spPr>
      </p:pic>
      <p:sp>
        <p:nvSpPr>
          <p:cNvPr id="143" name="Google Shape;143;p17"/>
          <p:cNvSpPr txBox="1"/>
          <p:nvPr/>
        </p:nvSpPr>
        <p:spPr>
          <a:xfrm>
            <a:off x="6509850" y="3052975"/>
            <a:ext cx="714900" cy="3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rPr>
              <a:t>5.5 M</a:t>
            </a:r>
            <a:r>
              <a:rPr b="1" lang="en" sz="900">
                <a:solidFill>
                  <a:srgbClr val="FFFFFF"/>
                </a:solidFill>
              </a:rPr>
              <a:t>B</a:t>
            </a:r>
            <a:endParaRPr b="1" sz="9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8"/>
          <p:cNvSpPr/>
          <p:nvPr/>
        </p:nvSpPr>
        <p:spPr>
          <a:xfrm>
            <a:off x="-32375" y="-40675"/>
            <a:ext cx="9253800" cy="9906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18"/>
          <p:cNvPicPr preferRelativeResize="0"/>
          <p:nvPr/>
        </p:nvPicPr>
        <p:blipFill rotWithShape="1">
          <a:blip r:embed="rId3">
            <a:alphaModFix amt="49000"/>
          </a:blip>
          <a:srcRect b="61643" l="0" r="0" t="19097"/>
          <a:stretch/>
        </p:blipFill>
        <p:spPr>
          <a:xfrm>
            <a:off x="-32325" y="-45125"/>
            <a:ext cx="9253725" cy="990600"/>
          </a:xfrm>
          <a:prstGeom prst="rect">
            <a:avLst/>
          </a:prstGeom>
          <a:noFill/>
          <a:ln>
            <a:noFill/>
          </a:ln>
        </p:spPr>
      </p:pic>
      <p:sp>
        <p:nvSpPr>
          <p:cNvPr id="150" name="Google Shape;150;p18"/>
          <p:cNvSpPr txBox="1"/>
          <p:nvPr/>
        </p:nvSpPr>
        <p:spPr>
          <a:xfrm>
            <a:off x="-3326225" y="15526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https://www.ncbi.nlm.nih.gov/pmc/articles/PMC5743773/</a:t>
            </a:r>
            <a:endParaRPr/>
          </a:p>
          <a:p>
            <a:pPr indent="0" lvl="0" marL="0" rtl="0" algn="l">
              <a:spcBef>
                <a:spcPts val="0"/>
              </a:spcBef>
              <a:spcAft>
                <a:spcPts val="0"/>
              </a:spcAft>
              <a:buNone/>
            </a:pPr>
            <a:r>
              <a:rPr lang="en" u="sng">
                <a:solidFill>
                  <a:schemeClr val="hlink"/>
                </a:solidFill>
                <a:hlinkClick r:id="rId5"/>
              </a:rPr>
              <a:t>https://www.ncbi.nlm.nih.gov/pmc/articles/PMC5332811/</a:t>
            </a:r>
            <a:endParaRPr/>
          </a:p>
          <a:p>
            <a:pPr indent="0" lvl="0" marL="0" rtl="0" algn="l">
              <a:spcBef>
                <a:spcPts val="0"/>
              </a:spcBef>
              <a:spcAft>
                <a:spcPts val="0"/>
              </a:spcAft>
              <a:buNone/>
            </a:pPr>
            <a:r>
              <a:t/>
            </a:r>
            <a:endParaRPr/>
          </a:p>
        </p:txBody>
      </p:sp>
      <p:sp>
        <p:nvSpPr>
          <p:cNvPr id="151" name="Google Shape;151;p18"/>
          <p:cNvSpPr txBox="1"/>
          <p:nvPr>
            <p:ph type="title"/>
          </p:nvPr>
        </p:nvSpPr>
        <p:spPr>
          <a:xfrm>
            <a:off x="250650" y="2449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Models</a:t>
            </a:r>
            <a:endParaRPr i="1" sz="3000"/>
          </a:p>
          <a:p>
            <a:pPr indent="0" lvl="0" marL="0" rtl="0" algn="l">
              <a:spcBef>
                <a:spcPts val="400"/>
              </a:spcBef>
              <a:spcAft>
                <a:spcPts val="400"/>
              </a:spcAft>
              <a:buNone/>
            </a:pPr>
            <a:r>
              <a:rPr i="1" lang="en" sz="1600"/>
              <a:t>Binary classification problem in unbalanced dataset</a:t>
            </a:r>
            <a:endParaRPr i="1" sz="1600"/>
          </a:p>
        </p:txBody>
      </p:sp>
      <p:cxnSp>
        <p:nvCxnSpPr>
          <p:cNvPr id="152" name="Google Shape;152;p18"/>
          <p:cNvCxnSpPr/>
          <p:nvPr/>
        </p:nvCxnSpPr>
        <p:spPr>
          <a:xfrm>
            <a:off x="776638" y="1669750"/>
            <a:ext cx="0" cy="1038600"/>
          </a:xfrm>
          <a:prstGeom prst="straightConnector1">
            <a:avLst/>
          </a:prstGeom>
          <a:noFill/>
          <a:ln cap="flat" cmpd="sng" w="9525">
            <a:solidFill>
              <a:srgbClr val="B7B7B7"/>
            </a:solidFill>
            <a:prstDash val="solid"/>
            <a:round/>
            <a:headEnd len="med" w="med" type="none"/>
            <a:tailEnd len="med" w="med" type="none"/>
          </a:ln>
        </p:spPr>
      </p:cxnSp>
      <p:sp>
        <p:nvSpPr>
          <p:cNvPr id="153" name="Google Shape;153;p18"/>
          <p:cNvSpPr txBox="1"/>
          <p:nvPr>
            <p:ph type="title"/>
          </p:nvPr>
        </p:nvSpPr>
        <p:spPr>
          <a:xfrm>
            <a:off x="823712" y="14702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674EA7"/>
                </a:solidFill>
              </a:rPr>
              <a:t>Training models</a:t>
            </a:r>
            <a:endParaRPr sz="1700">
              <a:solidFill>
                <a:srgbClr val="674EA7"/>
              </a:solidFill>
            </a:endParaRPr>
          </a:p>
        </p:txBody>
      </p:sp>
      <p:sp>
        <p:nvSpPr>
          <p:cNvPr id="154" name="Google Shape;154;p18"/>
          <p:cNvSpPr txBox="1"/>
          <p:nvPr>
            <p:ph idx="4294967295" type="body"/>
          </p:nvPr>
        </p:nvSpPr>
        <p:spPr>
          <a:xfrm>
            <a:off x="823700" y="1760325"/>
            <a:ext cx="22833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Balancing set: oversampling? Undersampling?</a:t>
            </a:r>
            <a:endParaRPr sz="1200">
              <a:solidFill>
                <a:schemeClr val="dk2"/>
              </a:solidFill>
            </a:endParaRPr>
          </a:p>
          <a:p>
            <a:pPr indent="0" lvl="0" marL="0" rtl="0" algn="l">
              <a:spcBef>
                <a:spcPts val="0"/>
              </a:spcBef>
              <a:spcAft>
                <a:spcPts val="0"/>
              </a:spcAft>
              <a:buNone/>
            </a:pPr>
            <a:r>
              <a:rPr lang="en" sz="1200">
                <a:solidFill>
                  <a:schemeClr val="dk2"/>
                </a:solidFill>
              </a:rPr>
              <a:t>Adding/removing variables?</a:t>
            </a:r>
            <a:endParaRPr sz="1200">
              <a:solidFill>
                <a:schemeClr val="dk2"/>
              </a:solidFill>
            </a:endParaRPr>
          </a:p>
          <a:p>
            <a:pPr indent="0" lvl="0" marL="0" rtl="0" algn="l">
              <a:spcBef>
                <a:spcPts val="0"/>
              </a:spcBef>
              <a:spcAft>
                <a:spcPts val="1600"/>
              </a:spcAft>
              <a:buNone/>
            </a:pPr>
            <a:r>
              <a:t/>
            </a:r>
            <a:endParaRPr sz="1200">
              <a:solidFill>
                <a:schemeClr val="dk2"/>
              </a:solidFill>
            </a:endParaRPr>
          </a:p>
        </p:txBody>
      </p:sp>
      <p:cxnSp>
        <p:nvCxnSpPr>
          <p:cNvPr id="155" name="Google Shape;155;p18"/>
          <p:cNvCxnSpPr/>
          <p:nvPr/>
        </p:nvCxnSpPr>
        <p:spPr>
          <a:xfrm>
            <a:off x="3929138" y="1974550"/>
            <a:ext cx="0" cy="1038600"/>
          </a:xfrm>
          <a:prstGeom prst="straightConnector1">
            <a:avLst/>
          </a:prstGeom>
          <a:noFill/>
          <a:ln cap="flat" cmpd="sng" w="9525">
            <a:solidFill>
              <a:srgbClr val="B7B7B7"/>
            </a:solidFill>
            <a:prstDash val="solid"/>
            <a:round/>
            <a:headEnd len="med" w="med" type="none"/>
            <a:tailEnd len="med" w="med" type="none"/>
          </a:ln>
        </p:spPr>
      </p:cxnSp>
      <p:sp>
        <p:nvSpPr>
          <p:cNvPr id="156" name="Google Shape;156;p18"/>
          <p:cNvSpPr txBox="1"/>
          <p:nvPr>
            <p:ph type="title"/>
          </p:nvPr>
        </p:nvSpPr>
        <p:spPr>
          <a:xfrm>
            <a:off x="3976212" y="17838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674EA7"/>
                </a:solidFill>
              </a:rPr>
              <a:t>Performance measures</a:t>
            </a:r>
            <a:endParaRPr sz="1700">
              <a:solidFill>
                <a:srgbClr val="674EA7"/>
              </a:solidFill>
            </a:endParaRPr>
          </a:p>
        </p:txBody>
      </p:sp>
      <p:sp>
        <p:nvSpPr>
          <p:cNvPr id="157" name="Google Shape;157;p18"/>
          <p:cNvSpPr txBox="1"/>
          <p:nvPr>
            <p:ph idx="4294967295" type="body"/>
          </p:nvPr>
        </p:nvSpPr>
        <p:spPr>
          <a:xfrm>
            <a:off x="3976200" y="2150100"/>
            <a:ext cx="2000400" cy="6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Is accuracy reliable?</a:t>
            </a:r>
            <a:endParaRPr sz="1200">
              <a:solidFill>
                <a:schemeClr val="dk2"/>
              </a:solidFill>
            </a:endParaRPr>
          </a:p>
          <a:p>
            <a:pPr indent="0" lvl="0" marL="0" rtl="0" algn="l">
              <a:spcBef>
                <a:spcPts val="0"/>
              </a:spcBef>
              <a:spcAft>
                <a:spcPts val="0"/>
              </a:spcAft>
              <a:buNone/>
            </a:pPr>
            <a:r>
              <a:rPr lang="en" sz="1200">
                <a:solidFill>
                  <a:schemeClr val="dk2"/>
                </a:solidFill>
              </a:rPr>
              <a:t>ROC curves</a:t>
            </a:r>
            <a:endParaRPr sz="1200">
              <a:solidFill>
                <a:schemeClr val="dk2"/>
              </a:solidFill>
            </a:endParaRPr>
          </a:p>
          <a:p>
            <a:pPr indent="0" lvl="0" marL="0" rtl="0" algn="l">
              <a:spcBef>
                <a:spcPts val="0"/>
              </a:spcBef>
              <a:spcAft>
                <a:spcPts val="0"/>
              </a:spcAft>
              <a:buNone/>
            </a:pPr>
            <a:r>
              <a:rPr lang="en" sz="1200">
                <a:solidFill>
                  <a:schemeClr val="dk2"/>
                </a:solidFill>
              </a:rPr>
              <a:t>Alternative metrics</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cxnSp>
        <p:nvCxnSpPr>
          <p:cNvPr id="158" name="Google Shape;158;p18"/>
          <p:cNvCxnSpPr/>
          <p:nvPr/>
        </p:nvCxnSpPr>
        <p:spPr>
          <a:xfrm flipH="1">
            <a:off x="6838650" y="2424250"/>
            <a:ext cx="10800" cy="896100"/>
          </a:xfrm>
          <a:prstGeom prst="straightConnector1">
            <a:avLst/>
          </a:prstGeom>
          <a:noFill/>
          <a:ln cap="flat" cmpd="sng" w="9525">
            <a:solidFill>
              <a:srgbClr val="B7B7B7"/>
            </a:solidFill>
            <a:prstDash val="solid"/>
            <a:round/>
            <a:headEnd len="med" w="med" type="none"/>
            <a:tailEnd len="med" w="med" type="none"/>
          </a:ln>
        </p:spPr>
      </p:cxnSp>
      <p:sp>
        <p:nvSpPr>
          <p:cNvPr id="159" name="Google Shape;159;p18"/>
          <p:cNvSpPr txBox="1"/>
          <p:nvPr>
            <p:ph type="title"/>
          </p:nvPr>
        </p:nvSpPr>
        <p:spPr>
          <a:xfrm>
            <a:off x="6885637" y="2310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674EA7"/>
                </a:solidFill>
              </a:rPr>
              <a:t>Fine tuning parameters</a:t>
            </a:r>
            <a:endParaRPr sz="1700">
              <a:solidFill>
                <a:srgbClr val="674EA7"/>
              </a:solidFill>
            </a:endParaRPr>
          </a:p>
        </p:txBody>
      </p:sp>
      <p:sp>
        <p:nvSpPr>
          <p:cNvPr id="160" name="Google Shape;160;p18"/>
          <p:cNvSpPr txBox="1"/>
          <p:nvPr>
            <p:ph idx="4294967295" type="body"/>
          </p:nvPr>
        </p:nvSpPr>
        <p:spPr>
          <a:xfrm>
            <a:off x="6885637" y="27533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Refining model </a:t>
            </a:r>
            <a:endParaRPr sz="1200">
              <a:solidFill>
                <a:schemeClr val="dk2"/>
              </a:solidFill>
            </a:endParaRPr>
          </a:p>
        </p:txBody>
      </p:sp>
      <p:grpSp>
        <p:nvGrpSpPr>
          <p:cNvPr id="161" name="Google Shape;161;p18"/>
          <p:cNvGrpSpPr/>
          <p:nvPr/>
        </p:nvGrpSpPr>
        <p:grpSpPr>
          <a:xfrm rot="10800000">
            <a:off x="776630" y="2838673"/>
            <a:ext cx="6993309" cy="1520400"/>
            <a:chOff x="929030" y="3219673"/>
            <a:chExt cx="6993309" cy="1520400"/>
          </a:xfrm>
        </p:grpSpPr>
        <p:cxnSp>
          <p:nvCxnSpPr>
            <p:cNvPr id="162" name="Google Shape;162;p18"/>
            <p:cNvCxnSpPr>
              <a:stCxn id="163" idx="6"/>
              <a:endCxn id="164" idx="2"/>
            </p:cNvCxnSpPr>
            <p:nvPr/>
          </p:nvCxnSpPr>
          <p:spPr>
            <a:xfrm>
              <a:off x="1537730" y="3979907"/>
              <a:ext cx="4864200" cy="0"/>
            </a:xfrm>
            <a:prstGeom prst="straightConnector1">
              <a:avLst/>
            </a:prstGeom>
            <a:noFill/>
            <a:ln cap="flat" cmpd="sng" w="19050">
              <a:solidFill>
                <a:srgbClr val="674EA7"/>
              </a:solidFill>
              <a:prstDash val="dot"/>
              <a:round/>
              <a:headEnd len="med" w="med" type="none"/>
              <a:tailEnd len="med" w="med" type="none"/>
            </a:ln>
          </p:spPr>
        </p:cxnSp>
        <p:sp>
          <p:nvSpPr>
            <p:cNvPr id="163" name="Google Shape;163;p18"/>
            <p:cNvSpPr/>
            <p:nvPr/>
          </p:nvSpPr>
          <p:spPr>
            <a:xfrm>
              <a:off x="929030" y="3675557"/>
              <a:ext cx="608700" cy="6087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3421283" y="3431305"/>
              <a:ext cx="1097100" cy="10971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6401939" y="3219673"/>
              <a:ext cx="1520400" cy="15204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8"/>
          <p:cNvSpPr txBox="1"/>
          <p:nvPr/>
        </p:nvSpPr>
        <p:spPr>
          <a:xfrm>
            <a:off x="643600" y="2942325"/>
            <a:ext cx="1744500" cy="1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CCCCCC"/>
                </a:solidFill>
              </a:rPr>
              <a:t>KNN</a:t>
            </a:r>
            <a:endParaRPr sz="1300">
              <a:solidFill>
                <a:srgbClr val="CCCCCC"/>
              </a:solidFill>
            </a:endParaRPr>
          </a:p>
          <a:p>
            <a:pPr indent="0" lvl="0" marL="0" rtl="0" algn="ctr">
              <a:lnSpc>
                <a:spcPct val="115000"/>
              </a:lnSpc>
              <a:spcBef>
                <a:spcPts val="0"/>
              </a:spcBef>
              <a:spcAft>
                <a:spcPts val="0"/>
              </a:spcAft>
              <a:buClr>
                <a:srgbClr val="000000"/>
              </a:buClr>
              <a:buSzPts val="1100"/>
              <a:buFont typeface="Arial"/>
              <a:buNone/>
            </a:pPr>
            <a:r>
              <a:rPr lang="en" sz="1300">
                <a:solidFill>
                  <a:srgbClr val="CCCCCC"/>
                </a:solidFill>
              </a:rPr>
              <a:t>Naive bayes</a:t>
            </a:r>
            <a:endParaRPr sz="1300">
              <a:solidFill>
                <a:srgbClr val="CCCCCC"/>
              </a:solidFill>
            </a:endParaRPr>
          </a:p>
          <a:p>
            <a:pPr indent="0" lvl="0" marL="0" rtl="0" algn="ctr">
              <a:lnSpc>
                <a:spcPct val="115000"/>
              </a:lnSpc>
              <a:spcBef>
                <a:spcPts val="0"/>
              </a:spcBef>
              <a:spcAft>
                <a:spcPts val="0"/>
              </a:spcAft>
              <a:buNone/>
            </a:pPr>
            <a:r>
              <a:rPr lang="en" sz="1300">
                <a:solidFill>
                  <a:srgbClr val="CCCCCC"/>
                </a:solidFill>
              </a:rPr>
              <a:t>Logistic regression</a:t>
            </a:r>
            <a:endParaRPr sz="1300">
              <a:solidFill>
                <a:srgbClr val="CCCCCC"/>
              </a:solidFill>
            </a:endParaRPr>
          </a:p>
          <a:p>
            <a:pPr indent="0" lvl="0" marL="0" rtl="0" algn="ctr">
              <a:lnSpc>
                <a:spcPct val="115000"/>
              </a:lnSpc>
              <a:spcBef>
                <a:spcPts val="0"/>
              </a:spcBef>
              <a:spcAft>
                <a:spcPts val="0"/>
              </a:spcAft>
              <a:buNone/>
            </a:pPr>
            <a:r>
              <a:rPr lang="en" sz="1300">
                <a:solidFill>
                  <a:srgbClr val="CCCCCC"/>
                </a:solidFill>
              </a:rPr>
              <a:t>Random forest</a:t>
            </a:r>
            <a:endParaRPr sz="1300">
              <a:solidFill>
                <a:srgbClr val="CCCCCC"/>
              </a:solidFill>
            </a:endParaRPr>
          </a:p>
          <a:p>
            <a:pPr indent="0" lvl="0" marL="0" rtl="0" algn="ctr">
              <a:lnSpc>
                <a:spcPct val="115000"/>
              </a:lnSpc>
              <a:spcBef>
                <a:spcPts val="0"/>
              </a:spcBef>
              <a:spcAft>
                <a:spcPts val="0"/>
              </a:spcAft>
              <a:buClr>
                <a:srgbClr val="000000"/>
              </a:buClr>
              <a:buSzPts val="1100"/>
              <a:buFont typeface="Arial"/>
              <a:buNone/>
            </a:pPr>
            <a:r>
              <a:rPr lang="en" sz="1300">
                <a:solidFill>
                  <a:srgbClr val="CCCCCC"/>
                </a:solidFill>
              </a:rPr>
              <a:t>SVM</a:t>
            </a:r>
            <a:endParaRPr sz="1300">
              <a:solidFill>
                <a:srgbClr val="CCCCCC"/>
              </a:solidFill>
            </a:endParaRPr>
          </a:p>
          <a:p>
            <a:pPr indent="0" lvl="0" marL="0" rtl="0" algn="ctr">
              <a:spcBef>
                <a:spcPts val="0"/>
              </a:spcBef>
              <a:spcAft>
                <a:spcPts val="0"/>
              </a:spcAft>
              <a:buNone/>
            </a:pPr>
            <a:r>
              <a:t/>
            </a:r>
            <a:endParaRPr sz="1300">
              <a:solidFill>
                <a:srgbClr val="CCCCCC"/>
              </a:solidFill>
            </a:endParaRPr>
          </a:p>
          <a:p>
            <a:pPr indent="0" lvl="0" marL="0" rtl="0" algn="ctr">
              <a:spcBef>
                <a:spcPts val="0"/>
              </a:spcBef>
              <a:spcAft>
                <a:spcPts val="0"/>
              </a:spcAft>
              <a:buNone/>
            </a:pPr>
            <a:r>
              <a:t/>
            </a:r>
            <a:endParaRPr sz="1300">
              <a:solidFill>
                <a:srgbClr val="CCCCCC"/>
              </a:solidFill>
            </a:endParaRPr>
          </a:p>
        </p:txBody>
      </p:sp>
      <p:sp>
        <p:nvSpPr>
          <p:cNvPr id="167" name="Google Shape;167;p18"/>
          <p:cNvSpPr txBox="1"/>
          <p:nvPr/>
        </p:nvSpPr>
        <p:spPr>
          <a:xfrm>
            <a:off x="3844000" y="3170925"/>
            <a:ext cx="1744500" cy="85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CCCCCC"/>
                </a:solidFill>
              </a:rPr>
              <a:t>AUC</a:t>
            </a:r>
            <a:endParaRPr sz="1300">
              <a:solidFill>
                <a:srgbClr val="CCCCCC"/>
              </a:solidFill>
            </a:endParaRPr>
          </a:p>
          <a:p>
            <a:pPr indent="0" lvl="0" marL="0" rtl="0" algn="ctr">
              <a:lnSpc>
                <a:spcPct val="115000"/>
              </a:lnSpc>
              <a:spcBef>
                <a:spcPts val="0"/>
              </a:spcBef>
              <a:spcAft>
                <a:spcPts val="0"/>
              </a:spcAft>
              <a:buNone/>
            </a:pPr>
            <a:r>
              <a:rPr lang="en" sz="1300">
                <a:solidFill>
                  <a:srgbClr val="CCCCCC"/>
                </a:solidFill>
              </a:rPr>
              <a:t>Kappa-factor</a:t>
            </a:r>
            <a:endParaRPr sz="1300">
              <a:solidFill>
                <a:srgbClr val="CCCCCC"/>
              </a:solidFill>
            </a:endParaRPr>
          </a:p>
          <a:p>
            <a:pPr indent="0" lvl="0" marL="0" rtl="0" algn="ctr">
              <a:lnSpc>
                <a:spcPct val="115000"/>
              </a:lnSpc>
              <a:spcBef>
                <a:spcPts val="0"/>
              </a:spcBef>
              <a:spcAft>
                <a:spcPts val="0"/>
              </a:spcAft>
              <a:buNone/>
            </a:pPr>
            <a:r>
              <a:rPr lang="en" sz="1300">
                <a:solidFill>
                  <a:srgbClr val="CCCCCC"/>
                </a:solidFill>
              </a:rPr>
              <a:t>Accuracy</a:t>
            </a:r>
            <a:endParaRPr sz="1300">
              <a:solidFill>
                <a:srgbClr val="CCCCCC"/>
              </a:solidFill>
            </a:endParaRPr>
          </a:p>
          <a:p>
            <a:pPr indent="0" lvl="0" marL="0" rtl="0" algn="ctr">
              <a:lnSpc>
                <a:spcPct val="115000"/>
              </a:lnSpc>
              <a:spcBef>
                <a:spcPts val="0"/>
              </a:spcBef>
              <a:spcAft>
                <a:spcPts val="0"/>
              </a:spcAft>
              <a:buNone/>
            </a:pPr>
            <a:r>
              <a:t/>
            </a:r>
            <a:endParaRPr sz="1300">
              <a:solidFill>
                <a:srgbClr val="CCCCCC"/>
              </a:solidFill>
            </a:endParaRPr>
          </a:p>
          <a:p>
            <a:pPr indent="0" lvl="0" marL="0" rtl="0" algn="ctr">
              <a:spcBef>
                <a:spcPts val="0"/>
              </a:spcBef>
              <a:spcAft>
                <a:spcPts val="0"/>
              </a:spcAft>
              <a:buNone/>
            </a:pPr>
            <a:r>
              <a:t/>
            </a:r>
            <a:endParaRPr sz="1300">
              <a:solidFill>
                <a:srgbClr val="CCCCCC"/>
              </a:solidFill>
            </a:endParaRPr>
          </a:p>
          <a:p>
            <a:pPr indent="0" lvl="0" marL="0" rtl="0" algn="ctr">
              <a:spcBef>
                <a:spcPts val="0"/>
              </a:spcBef>
              <a:spcAft>
                <a:spcPts val="0"/>
              </a:spcAft>
              <a:buNone/>
            </a:pPr>
            <a:r>
              <a:t/>
            </a:r>
            <a:endParaRPr sz="1300">
              <a:solidFill>
                <a:srgbClr val="CCCCCC"/>
              </a:solidFill>
            </a:endParaRPr>
          </a:p>
        </p:txBody>
      </p:sp>
      <p:sp>
        <p:nvSpPr>
          <p:cNvPr id="168" name="Google Shape;168;p18"/>
          <p:cNvSpPr txBox="1"/>
          <p:nvPr/>
        </p:nvSpPr>
        <p:spPr>
          <a:xfrm>
            <a:off x="7098475" y="3378950"/>
            <a:ext cx="808200" cy="39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CCCCCC"/>
                </a:solidFill>
              </a:rPr>
              <a:t>n, C, ...</a:t>
            </a:r>
            <a:endParaRPr sz="1300">
              <a:solidFill>
                <a:srgbClr val="CCCCCC"/>
              </a:solidFill>
            </a:endParaRPr>
          </a:p>
          <a:p>
            <a:pPr indent="0" lvl="0" marL="0" rtl="0" algn="ctr">
              <a:lnSpc>
                <a:spcPct val="115000"/>
              </a:lnSpc>
              <a:spcBef>
                <a:spcPts val="0"/>
              </a:spcBef>
              <a:spcAft>
                <a:spcPts val="0"/>
              </a:spcAft>
              <a:buNone/>
            </a:pPr>
            <a:r>
              <a:t/>
            </a:r>
            <a:endParaRPr sz="1300">
              <a:solidFill>
                <a:srgbClr val="CCCCCC"/>
              </a:solidFill>
            </a:endParaRPr>
          </a:p>
          <a:p>
            <a:pPr indent="0" lvl="0" marL="0" rtl="0" algn="ctr">
              <a:spcBef>
                <a:spcPts val="0"/>
              </a:spcBef>
              <a:spcAft>
                <a:spcPts val="0"/>
              </a:spcAft>
              <a:buNone/>
            </a:pPr>
            <a:r>
              <a:t/>
            </a:r>
            <a:endParaRPr sz="1300">
              <a:solidFill>
                <a:srgbClr val="CCCCCC"/>
              </a:solidFill>
            </a:endParaRPr>
          </a:p>
          <a:p>
            <a:pPr indent="0" lvl="0" marL="0" rtl="0" algn="ctr">
              <a:spcBef>
                <a:spcPts val="0"/>
              </a:spcBef>
              <a:spcAft>
                <a:spcPts val="0"/>
              </a:spcAft>
              <a:buNone/>
            </a:pPr>
            <a:r>
              <a:t/>
            </a:r>
            <a:endParaRPr sz="1300">
              <a:solidFill>
                <a:srgbClr val="CCCC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9"/>
          <p:cNvSpPr/>
          <p:nvPr/>
        </p:nvSpPr>
        <p:spPr>
          <a:xfrm>
            <a:off x="-32375" y="-40675"/>
            <a:ext cx="9253800" cy="9906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19"/>
          <p:cNvPicPr preferRelativeResize="0"/>
          <p:nvPr/>
        </p:nvPicPr>
        <p:blipFill rotWithShape="1">
          <a:blip r:embed="rId3">
            <a:alphaModFix amt="49000"/>
          </a:blip>
          <a:srcRect b="61643" l="0" r="0" t="19097"/>
          <a:stretch/>
        </p:blipFill>
        <p:spPr>
          <a:xfrm>
            <a:off x="-32325" y="-45125"/>
            <a:ext cx="9253725" cy="990600"/>
          </a:xfrm>
          <a:prstGeom prst="rect">
            <a:avLst/>
          </a:prstGeom>
          <a:noFill/>
          <a:ln>
            <a:noFill/>
          </a:ln>
        </p:spPr>
      </p:pic>
      <p:sp>
        <p:nvSpPr>
          <p:cNvPr id="175" name="Google Shape;175;p19"/>
          <p:cNvSpPr txBox="1"/>
          <p:nvPr>
            <p:ph type="title"/>
          </p:nvPr>
        </p:nvSpPr>
        <p:spPr>
          <a:xfrm>
            <a:off x="98250" y="2449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Results</a:t>
            </a:r>
            <a:endParaRPr i="1" sz="3000"/>
          </a:p>
          <a:p>
            <a:pPr indent="0" lvl="0" marL="0" rtl="0" algn="l">
              <a:spcBef>
                <a:spcPts val="400"/>
              </a:spcBef>
              <a:spcAft>
                <a:spcPts val="400"/>
              </a:spcAft>
              <a:buNone/>
            </a:pPr>
            <a:r>
              <a:rPr i="1" lang="en" sz="1600"/>
              <a:t>Binary classification problem in unbalanced dataset</a:t>
            </a:r>
            <a:endParaRPr i="1" sz="1600"/>
          </a:p>
        </p:txBody>
      </p:sp>
      <p:pic>
        <p:nvPicPr>
          <p:cNvPr id="176" name="Google Shape;176;p19"/>
          <p:cNvPicPr preferRelativeResize="0"/>
          <p:nvPr/>
        </p:nvPicPr>
        <p:blipFill>
          <a:blip r:embed="rId4">
            <a:alphaModFix/>
          </a:blip>
          <a:stretch>
            <a:fillRect/>
          </a:stretch>
        </p:blipFill>
        <p:spPr>
          <a:xfrm>
            <a:off x="513075" y="1878999"/>
            <a:ext cx="4322575" cy="1793501"/>
          </a:xfrm>
          <a:prstGeom prst="rect">
            <a:avLst/>
          </a:prstGeom>
          <a:noFill/>
          <a:ln>
            <a:noFill/>
          </a:ln>
        </p:spPr>
      </p:pic>
      <p:sp>
        <p:nvSpPr>
          <p:cNvPr id="177" name="Google Shape;177;p19"/>
          <p:cNvSpPr txBox="1"/>
          <p:nvPr/>
        </p:nvSpPr>
        <p:spPr>
          <a:xfrm>
            <a:off x="9218450" y="1385900"/>
            <a:ext cx="2754600" cy="3592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latin typeface="Roboto"/>
                <a:ea typeface="Roboto"/>
                <a:cs typeface="Roboto"/>
                <a:sym typeface="Roboto"/>
              </a:rPr>
              <a:t>HEMATOCRIT</a:t>
            </a:r>
            <a:endParaRPr sz="1200">
              <a:latin typeface="Roboto"/>
              <a:ea typeface="Roboto"/>
              <a:cs typeface="Roboto"/>
              <a:sym typeface="Roboto"/>
            </a:endParaRPr>
          </a:p>
          <a:p>
            <a:pPr indent="0" lvl="0" marL="0" rtl="0" algn="just">
              <a:lnSpc>
                <a:spcPct val="115000"/>
              </a:lnSpc>
              <a:spcBef>
                <a:spcPts val="1600"/>
              </a:spcBef>
              <a:spcAft>
                <a:spcPts val="0"/>
              </a:spcAft>
              <a:buNone/>
            </a:pPr>
            <a:r>
              <a:rPr lang="en" sz="1200">
                <a:latin typeface="Roboto"/>
                <a:ea typeface="Roboto"/>
                <a:cs typeface="Roboto"/>
                <a:sym typeface="Roboto"/>
              </a:rPr>
              <a:t>URINE OUTPUT</a:t>
            </a:r>
            <a:endParaRPr sz="1200">
              <a:latin typeface="Roboto"/>
              <a:ea typeface="Roboto"/>
              <a:cs typeface="Roboto"/>
              <a:sym typeface="Roboto"/>
            </a:endParaRPr>
          </a:p>
          <a:p>
            <a:pPr indent="0" lvl="0" marL="0" rtl="0" algn="just">
              <a:lnSpc>
                <a:spcPct val="115000"/>
              </a:lnSpc>
              <a:spcBef>
                <a:spcPts val="1600"/>
              </a:spcBef>
              <a:spcAft>
                <a:spcPts val="0"/>
              </a:spcAft>
              <a:buNone/>
            </a:pPr>
            <a:r>
              <a:rPr lang="en" sz="1200">
                <a:latin typeface="Roboto"/>
                <a:ea typeface="Roboto"/>
                <a:cs typeface="Roboto"/>
                <a:sym typeface="Roboto"/>
              </a:rPr>
              <a:t>TOTAL OUTPUT</a:t>
            </a:r>
            <a:endParaRPr sz="1200">
              <a:latin typeface="Roboto"/>
              <a:ea typeface="Roboto"/>
              <a:cs typeface="Roboto"/>
              <a:sym typeface="Roboto"/>
            </a:endParaRPr>
          </a:p>
          <a:p>
            <a:pPr indent="0" lvl="0" marL="0" rtl="0" algn="just">
              <a:lnSpc>
                <a:spcPct val="115000"/>
              </a:lnSpc>
              <a:spcBef>
                <a:spcPts val="1600"/>
              </a:spcBef>
              <a:spcAft>
                <a:spcPts val="0"/>
              </a:spcAft>
              <a:buNone/>
            </a:pPr>
            <a:r>
              <a:rPr lang="en" sz="1200">
                <a:latin typeface="Roboto"/>
                <a:ea typeface="Roboto"/>
                <a:cs typeface="Roboto"/>
                <a:sym typeface="Roboto"/>
              </a:rPr>
              <a:t>HEMOGLOBIN</a:t>
            </a:r>
            <a:endParaRPr sz="1200">
              <a:latin typeface="Roboto"/>
              <a:ea typeface="Roboto"/>
              <a:cs typeface="Roboto"/>
              <a:sym typeface="Roboto"/>
            </a:endParaRPr>
          </a:p>
          <a:p>
            <a:pPr indent="0" lvl="0" marL="0" rtl="0" algn="just">
              <a:lnSpc>
                <a:spcPct val="115000"/>
              </a:lnSpc>
              <a:spcBef>
                <a:spcPts val="1600"/>
              </a:spcBef>
              <a:spcAft>
                <a:spcPts val="0"/>
              </a:spcAft>
              <a:buNone/>
            </a:pPr>
            <a:r>
              <a:rPr lang="en" sz="1200">
                <a:latin typeface="Roboto"/>
                <a:ea typeface="Roboto"/>
                <a:cs typeface="Roboto"/>
                <a:sym typeface="Roboto"/>
              </a:rPr>
              <a:t>CREATININE</a:t>
            </a:r>
            <a:endParaRPr sz="1200">
              <a:latin typeface="Roboto"/>
              <a:ea typeface="Roboto"/>
              <a:cs typeface="Roboto"/>
              <a:sym typeface="Roboto"/>
            </a:endParaRPr>
          </a:p>
          <a:p>
            <a:pPr indent="0" lvl="0" marL="0" rtl="0" algn="just">
              <a:lnSpc>
                <a:spcPct val="115000"/>
              </a:lnSpc>
              <a:spcBef>
                <a:spcPts val="1600"/>
              </a:spcBef>
              <a:spcAft>
                <a:spcPts val="0"/>
              </a:spcAft>
              <a:buNone/>
            </a:pPr>
            <a:r>
              <a:rPr lang="en" sz="1200">
                <a:latin typeface="Roboto"/>
                <a:ea typeface="Roboto"/>
                <a:cs typeface="Roboto"/>
                <a:sym typeface="Roboto"/>
              </a:rPr>
              <a:t>AGE</a:t>
            </a:r>
            <a:endParaRPr sz="1200">
              <a:latin typeface="Roboto"/>
              <a:ea typeface="Roboto"/>
              <a:cs typeface="Roboto"/>
              <a:sym typeface="Roboto"/>
            </a:endParaRPr>
          </a:p>
          <a:p>
            <a:pPr indent="0" lvl="0" marL="0" rtl="0" algn="just">
              <a:lnSpc>
                <a:spcPct val="115000"/>
              </a:lnSpc>
              <a:spcBef>
                <a:spcPts val="1600"/>
              </a:spcBef>
              <a:spcAft>
                <a:spcPts val="0"/>
              </a:spcAft>
              <a:buNone/>
            </a:pPr>
            <a:r>
              <a:rPr lang="en" sz="1200">
                <a:latin typeface="Roboto"/>
                <a:ea typeface="Roboto"/>
                <a:cs typeface="Roboto"/>
                <a:sym typeface="Roboto"/>
              </a:rPr>
              <a:t>APACHE IV</a:t>
            </a:r>
            <a:endParaRPr sz="1200">
              <a:latin typeface="Roboto"/>
              <a:ea typeface="Roboto"/>
              <a:cs typeface="Roboto"/>
              <a:sym typeface="Roboto"/>
            </a:endParaRPr>
          </a:p>
          <a:p>
            <a:pPr indent="0" lvl="0" marL="0" rtl="0" algn="just">
              <a:lnSpc>
                <a:spcPct val="115000"/>
              </a:lnSpc>
              <a:spcBef>
                <a:spcPts val="1600"/>
              </a:spcBef>
              <a:spcAft>
                <a:spcPts val="0"/>
              </a:spcAft>
              <a:buNone/>
            </a:pPr>
            <a:r>
              <a:rPr lang="en" sz="1200">
                <a:latin typeface="Roboto"/>
                <a:ea typeface="Roboto"/>
                <a:cs typeface="Roboto"/>
                <a:sym typeface="Roboto"/>
              </a:rPr>
              <a:t>BLOOD UREA NITROGEN (BUN)</a:t>
            </a:r>
            <a:endParaRPr sz="1200">
              <a:latin typeface="Roboto"/>
              <a:ea typeface="Roboto"/>
              <a:cs typeface="Roboto"/>
              <a:sym typeface="Roboto"/>
            </a:endParaRPr>
          </a:p>
          <a:p>
            <a:pPr indent="0" lvl="0" marL="0" rtl="0" algn="just">
              <a:lnSpc>
                <a:spcPct val="115000"/>
              </a:lnSpc>
              <a:spcBef>
                <a:spcPts val="1600"/>
              </a:spcBef>
              <a:spcAft>
                <a:spcPts val="1600"/>
              </a:spcAft>
              <a:buNone/>
            </a:pPr>
            <a:r>
              <a:t/>
            </a:r>
            <a:endParaRPr sz="1200">
              <a:latin typeface="Roboto"/>
              <a:ea typeface="Roboto"/>
              <a:cs typeface="Roboto"/>
              <a:sym typeface="Roboto"/>
            </a:endParaRPr>
          </a:p>
        </p:txBody>
      </p:sp>
      <p:sp>
        <p:nvSpPr>
          <p:cNvPr id="178" name="Google Shape;178;p19"/>
          <p:cNvSpPr txBox="1"/>
          <p:nvPr/>
        </p:nvSpPr>
        <p:spPr>
          <a:xfrm>
            <a:off x="513075" y="1231225"/>
            <a:ext cx="4130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And the winner model is...</a:t>
            </a:r>
            <a:endParaRPr sz="2000"/>
          </a:p>
        </p:txBody>
      </p:sp>
      <p:sp>
        <p:nvSpPr>
          <p:cNvPr id="179" name="Google Shape;179;p19"/>
          <p:cNvSpPr txBox="1"/>
          <p:nvPr/>
        </p:nvSpPr>
        <p:spPr>
          <a:xfrm>
            <a:off x="513075" y="3974425"/>
            <a:ext cx="50793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And the most determinant variables are...</a:t>
            </a:r>
            <a:endParaRPr sz="2000"/>
          </a:p>
        </p:txBody>
      </p:sp>
      <p:graphicFrame>
        <p:nvGraphicFramePr>
          <p:cNvPr id="180" name="Google Shape;180;p19"/>
          <p:cNvGraphicFramePr/>
          <p:nvPr/>
        </p:nvGraphicFramePr>
        <p:xfrm>
          <a:off x="5803088" y="1602275"/>
          <a:ext cx="3000000" cy="3000000"/>
        </p:xfrm>
        <a:graphic>
          <a:graphicData uri="http://schemas.openxmlformats.org/drawingml/2006/table">
            <a:tbl>
              <a:tblPr>
                <a:noFill/>
                <a:tableStyleId>{6F73B76C-D5A7-4189-BDF1-C314D2F7C1CA}</a:tableStyleId>
              </a:tblPr>
              <a:tblGrid>
                <a:gridCol w="1495425"/>
                <a:gridCol w="952500"/>
              </a:tblGrid>
              <a:tr h="200025">
                <a:tc>
                  <a:txBody>
                    <a:bodyPr>
                      <a:noAutofit/>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solidFill>
                            <a:srgbClr val="FFFFFF"/>
                          </a:solidFill>
                        </a:rPr>
                        <a:t>importance</a:t>
                      </a:r>
                      <a:endParaRPr sz="10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r>
              <a:tr h="200025">
                <a:tc>
                  <a:txBody>
                    <a:bodyPr>
                      <a:noAutofit/>
                    </a:bodyPr>
                    <a:lstStyle/>
                    <a:p>
                      <a:pPr indent="0" lvl="0" marL="0" rtl="0" algn="ctr">
                        <a:lnSpc>
                          <a:spcPct val="115000"/>
                        </a:lnSpc>
                        <a:spcBef>
                          <a:spcPts val="0"/>
                        </a:spcBef>
                        <a:spcAft>
                          <a:spcPts val="0"/>
                        </a:spcAft>
                        <a:buNone/>
                      </a:pPr>
                      <a:r>
                        <a:rPr lang="en" sz="1000"/>
                        <a:t>ICU hours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0,09338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ctr">
                        <a:lnSpc>
                          <a:spcPct val="115000"/>
                        </a:lnSpc>
                        <a:spcBef>
                          <a:spcPts val="0"/>
                        </a:spcBef>
                        <a:spcAft>
                          <a:spcPts val="0"/>
                        </a:spcAft>
                        <a:buNone/>
                      </a:pPr>
                      <a:r>
                        <a:rPr lang="en" sz="1000"/>
                        <a:t>Urine output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0,069668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ctr">
                        <a:lnSpc>
                          <a:spcPct val="115000"/>
                        </a:lnSpc>
                        <a:spcBef>
                          <a:spcPts val="0"/>
                        </a:spcBef>
                        <a:spcAft>
                          <a:spcPts val="0"/>
                        </a:spcAft>
                        <a:buNone/>
                      </a:pPr>
                      <a:r>
                        <a:rPr lang="en" sz="1000"/>
                        <a:t>Creatinine Max</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0,048844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ctr">
                        <a:lnSpc>
                          <a:spcPct val="115000"/>
                        </a:lnSpc>
                        <a:spcBef>
                          <a:spcPts val="0"/>
                        </a:spcBef>
                        <a:spcAft>
                          <a:spcPts val="0"/>
                        </a:spcAft>
                        <a:buNone/>
                      </a:pPr>
                      <a:r>
                        <a:rPr lang="en" sz="1000"/>
                        <a:t>Total output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0,043539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ctr">
                        <a:lnSpc>
                          <a:spcPct val="115000"/>
                        </a:lnSpc>
                        <a:spcBef>
                          <a:spcPts val="0"/>
                        </a:spcBef>
                        <a:spcAft>
                          <a:spcPts val="0"/>
                        </a:spcAft>
                        <a:buNone/>
                      </a:pPr>
                      <a:r>
                        <a:rPr lang="en" sz="1000"/>
                        <a:t>Creatinine 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0,035437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ctr">
                        <a:lnSpc>
                          <a:spcPct val="115000"/>
                        </a:lnSpc>
                        <a:spcBef>
                          <a:spcPts val="0"/>
                        </a:spcBef>
                        <a:spcAft>
                          <a:spcPts val="0"/>
                        </a:spcAft>
                        <a:buNone/>
                      </a:pPr>
                      <a:r>
                        <a:rPr lang="en" sz="1000"/>
                        <a:t>Hemoglobin 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0,029387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ctr">
                        <a:lnSpc>
                          <a:spcPct val="115000"/>
                        </a:lnSpc>
                        <a:spcBef>
                          <a:spcPts val="0"/>
                        </a:spcBef>
                        <a:spcAft>
                          <a:spcPts val="0"/>
                        </a:spcAft>
                        <a:buNone/>
                      </a:pPr>
                      <a:r>
                        <a:rPr lang="en" sz="1000"/>
                        <a:t>Age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0,028676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ctr">
                        <a:lnSpc>
                          <a:spcPct val="115000"/>
                        </a:lnSpc>
                        <a:spcBef>
                          <a:spcPts val="0"/>
                        </a:spcBef>
                        <a:spcAft>
                          <a:spcPts val="0"/>
                        </a:spcAft>
                        <a:buNone/>
                      </a:pPr>
                      <a:r>
                        <a:rPr lang="en" sz="1000"/>
                        <a:t>Hematocrite Min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0,028157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ctr">
                        <a:lnSpc>
                          <a:spcPct val="115000"/>
                        </a:lnSpc>
                        <a:spcBef>
                          <a:spcPts val="0"/>
                        </a:spcBef>
                        <a:spcAft>
                          <a:spcPts val="0"/>
                        </a:spcAft>
                        <a:buNone/>
                      </a:pPr>
                      <a:r>
                        <a:rPr lang="en" sz="1000"/>
                        <a:t>BUN Max</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0,026927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noAutofit/>
                    </a:bodyPr>
                    <a:lstStyle/>
                    <a:p>
                      <a:pPr indent="0" lvl="0" marL="0" rtl="0" algn="ctr">
                        <a:lnSpc>
                          <a:spcPct val="115000"/>
                        </a:lnSpc>
                        <a:spcBef>
                          <a:spcPts val="0"/>
                        </a:spcBef>
                        <a:spcAft>
                          <a:spcPts val="0"/>
                        </a:spcAft>
                        <a:buNone/>
                      </a:pPr>
                      <a:r>
                        <a:rPr lang="en" sz="1000"/>
                        <a:t>Apache IV</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B4A7D6"/>
                    </a:solidFill>
                  </a:tcPr>
                </a:tc>
                <a:tc>
                  <a:txBody>
                    <a:bodyPr>
                      <a:noAutofit/>
                    </a:bodyPr>
                    <a:lstStyle/>
                    <a:p>
                      <a:pPr indent="0" lvl="0" marL="0" rtl="0" algn="ctr">
                        <a:lnSpc>
                          <a:spcPct val="115000"/>
                        </a:lnSpc>
                        <a:spcBef>
                          <a:spcPts val="0"/>
                        </a:spcBef>
                        <a:spcAft>
                          <a:spcPts val="0"/>
                        </a:spcAft>
                        <a:buNone/>
                      </a:pPr>
                      <a:r>
                        <a:rPr lang="en" sz="1000"/>
                        <a:t>0,026813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0"/>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86" name="Google Shape;186;p20"/>
          <p:cNvSpPr txBox="1"/>
          <p:nvPr>
            <p:ph type="title"/>
          </p:nvPr>
        </p:nvSpPr>
        <p:spPr>
          <a:xfrm>
            <a:off x="490250" y="716850"/>
            <a:ext cx="7180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technology:</a:t>
            </a:r>
            <a:endParaRPr/>
          </a:p>
          <a:p>
            <a:pPr indent="0" lvl="0" marL="0" rtl="0" algn="l">
              <a:spcBef>
                <a:spcPts val="0"/>
              </a:spcBef>
              <a:spcAft>
                <a:spcPts val="0"/>
              </a:spcAft>
              <a:buNone/>
            </a:pPr>
            <a:r>
              <a:rPr lang="en" sz="5600"/>
              <a:t>WebApp for doctors</a:t>
            </a:r>
            <a:endParaRPr sz="5600"/>
          </a:p>
          <a:p>
            <a:pPr indent="0" lvl="0" marL="0" rtl="0" algn="l">
              <a:spcBef>
                <a:spcPts val="0"/>
              </a:spcBef>
              <a:spcAft>
                <a:spcPts val="0"/>
              </a:spcAft>
              <a:buNone/>
            </a:pPr>
            <a:r>
              <a:t/>
            </a:r>
            <a:endParaRPr sz="5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p:nvPr/>
        </p:nvSpPr>
        <p:spPr>
          <a:xfrm>
            <a:off x="-32375" y="-40675"/>
            <a:ext cx="9253800" cy="9906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1"/>
          <p:cNvPicPr preferRelativeResize="0"/>
          <p:nvPr/>
        </p:nvPicPr>
        <p:blipFill rotWithShape="1">
          <a:blip r:embed="rId3">
            <a:alphaModFix amt="49000"/>
          </a:blip>
          <a:srcRect b="61643" l="0" r="0" t="19097"/>
          <a:stretch/>
        </p:blipFill>
        <p:spPr>
          <a:xfrm>
            <a:off x="-32325" y="-45125"/>
            <a:ext cx="9253725" cy="990600"/>
          </a:xfrm>
          <a:prstGeom prst="rect">
            <a:avLst/>
          </a:prstGeom>
          <a:noFill/>
          <a:ln>
            <a:noFill/>
          </a:ln>
        </p:spPr>
      </p:pic>
      <p:sp>
        <p:nvSpPr>
          <p:cNvPr id="193" name="Google Shape;193;p21"/>
          <p:cNvSpPr txBox="1"/>
          <p:nvPr>
            <p:ph type="title"/>
          </p:nvPr>
        </p:nvSpPr>
        <p:spPr>
          <a:xfrm>
            <a:off x="250650" y="2449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Web app</a:t>
            </a:r>
            <a:endParaRPr i="1" sz="3000"/>
          </a:p>
          <a:p>
            <a:pPr indent="0" lvl="0" marL="0" rtl="0" algn="l">
              <a:spcBef>
                <a:spcPts val="400"/>
              </a:spcBef>
              <a:spcAft>
                <a:spcPts val="400"/>
              </a:spcAft>
              <a:buNone/>
            </a:pPr>
            <a:r>
              <a:rPr i="1" lang="en" sz="1600"/>
              <a:t>GUI for doctors and non-coders</a:t>
            </a:r>
            <a:endParaRPr i="1" sz="1600"/>
          </a:p>
        </p:txBody>
      </p:sp>
      <p:sp>
        <p:nvSpPr>
          <p:cNvPr id="194" name="Google Shape;194;p21"/>
          <p:cNvSpPr txBox="1"/>
          <p:nvPr/>
        </p:nvSpPr>
        <p:spPr>
          <a:xfrm>
            <a:off x="824875" y="1311975"/>
            <a:ext cx="30000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http://albertsl.pythonanywhere.com/</a:t>
            </a:r>
            <a:endParaRPr/>
          </a:p>
        </p:txBody>
      </p:sp>
      <p:pic>
        <p:nvPicPr>
          <p:cNvPr id="195" name="Google Shape;195;p21"/>
          <p:cNvPicPr preferRelativeResize="0"/>
          <p:nvPr/>
        </p:nvPicPr>
        <p:blipFill>
          <a:blip r:embed="rId5">
            <a:alphaModFix/>
          </a:blip>
          <a:stretch>
            <a:fillRect/>
          </a:stretch>
        </p:blipFill>
        <p:spPr>
          <a:xfrm>
            <a:off x="5391174" y="2525250"/>
            <a:ext cx="2397200" cy="2397200"/>
          </a:xfrm>
          <a:prstGeom prst="rect">
            <a:avLst/>
          </a:prstGeom>
          <a:noFill/>
          <a:ln>
            <a:noFill/>
          </a:ln>
        </p:spPr>
      </p:pic>
      <p:grpSp>
        <p:nvGrpSpPr>
          <p:cNvPr id="196" name="Google Shape;196;p21"/>
          <p:cNvGrpSpPr/>
          <p:nvPr/>
        </p:nvGrpSpPr>
        <p:grpSpPr>
          <a:xfrm>
            <a:off x="6828275" y="1311975"/>
            <a:ext cx="2162700" cy="1334700"/>
            <a:chOff x="6231050" y="1151800"/>
            <a:chExt cx="2162700" cy="1334700"/>
          </a:xfrm>
        </p:grpSpPr>
        <p:sp>
          <p:nvSpPr>
            <p:cNvPr id="197" name="Google Shape;197;p21"/>
            <p:cNvSpPr/>
            <p:nvPr/>
          </p:nvSpPr>
          <p:spPr>
            <a:xfrm rot="10800000">
              <a:off x="6231050" y="1151800"/>
              <a:ext cx="2162700" cy="1285800"/>
            </a:xfrm>
            <a:prstGeom prst="wedgeEllipseCallout">
              <a:avLst>
                <a:gd fmla="val 36861" name="adj1"/>
                <a:gd fmla="val -47846" name="adj2"/>
              </a:avLst>
            </a:prstGeom>
            <a:solidFill>
              <a:srgbClr val="D9D2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txBox="1"/>
            <p:nvPr/>
          </p:nvSpPr>
          <p:spPr>
            <a:xfrm>
              <a:off x="6510650" y="1641100"/>
              <a:ext cx="1755900" cy="84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Calibri"/>
                  <a:ea typeface="Calibri"/>
                  <a:cs typeface="Calibri"/>
                  <a:sym typeface="Calibri"/>
                </a:rPr>
                <a:t>Feel free to try our tool!</a:t>
              </a:r>
              <a:endParaRPr sz="1200">
                <a:latin typeface="Calibri"/>
                <a:ea typeface="Calibri"/>
                <a:cs typeface="Calibri"/>
                <a:sym typeface="Calibri"/>
              </a:endParaRPr>
            </a:p>
          </p:txBody>
        </p:sp>
      </p:grpSp>
      <p:pic>
        <p:nvPicPr>
          <p:cNvPr id="199" name="Google Shape;199;p21"/>
          <p:cNvPicPr preferRelativeResize="0"/>
          <p:nvPr/>
        </p:nvPicPr>
        <p:blipFill>
          <a:blip r:embed="rId6">
            <a:alphaModFix/>
          </a:blip>
          <a:stretch>
            <a:fillRect/>
          </a:stretch>
        </p:blipFill>
        <p:spPr>
          <a:xfrm>
            <a:off x="1126275" y="1769313"/>
            <a:ext cx="2397200" cy="32408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4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